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Lst>
  <p:sldSz cx="9144000" cy="5143500" type="screen16x9"/>
  <p:notesSz cx="6858000" cy="9144000"/>
  <p:embeddedFontLst>
    <p:embeddedFont>
      <p:font typeface="Century" panose="02040604050505020304" pitchFamily="18" charset="0"/>
      <p:regular r:id="rId168"/>
    </p:embeddedFont>
    <p:embeddedFont>
      <p:font typeface="Fira Sans ExtraBold" panose="020F0502020204030204" pitchFamily="34" charset="0"/>
      <p:bold r:id="rId169"/>
      <p:italic r:id="rId170"/>
      <p:boldItalic r:id="rId171"/>
    </p:embeddedFont>
    <p:embeddedFont>
      <p:font typeface="Georgia" panose="02040502050405020303" pitchFamily="18" charset="0"/>
      <p:regular r:id="rId172"/>
      <p:bold r:id="rId173"/>
      <p:italic r:id="rId174"/>
      <p:boldItalic r:id="rId1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7B8858-C3EF-4736-822E-96995ED7179C}">
  <a:tblStyle styleId="{747B8858-C3EF-4736-822E-96995ED717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7.fntdata"/><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tr.wikipedia.org/w/index.php?title=%C4%B0zd%C3%BC%C5%9F%C3%BCm&amp;action=edit&amp;redlink=1" TargetMode="External"/><Relationship Id="rId2" Type="http://schemas.openxmlformats.org/officeDocument/2006/relationships/slide" Target="../slides/slide142.xml"/><Relationship Id="rId1" Type="http://schemas.openxmlformats.org/officeDocument/2006/relationships/notesMaster" Target="../notesMasters/notesMaster1.xml"/><Relationship Id="rId5" Type="http://schemas.openxmlformats.org/officeDocument/2006/relationships/hyperlink" Target="https://tr.wikipedia.org/wiki/Vekt%C3%B6r_uzay%C4%B1" TargetMode="External"/><Relationship Id="rId4" Type="http://schemas.openxmlformats.org/officeDocument/2006/relationships/hyperlink" Target="https://tr.wikipedia.org/wiki/Varyans" TargetMode="Externa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tr.wikipedia.org/wiki/Standart_normal_da%C4%9F%C4%B1l%C4%B1m" TargetMode="External"/><Relationship Id="rId2" Type="http://schemas.openxmlformats.org/officeDocument/2006/relationships/slide" Target="../slides/slide151.xml"/><Relationship Id="rId1" Type="http://schemas.openxmlformats.org/officeDocument/2006/relationships/notesMaster" Target="../notesMasters/notesMaster1.xml"/><Relationship Id="rId5" Type="http://schemas.openxmlformats.org/officeDocument/2006/relationships/hyperlink" Target="https://tr.wikipedia.org/wiki/Varyans" TargetMode="External"/><Relationship Id="rId4" Type="http://schemas.openxmlformats.org/officeDocument/2006/relationships/hyperlink" Target="https://tr.wikipedia.org/wiki/Ortalama" TargetMode="Externa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e77fcf19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e77fcf19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e77fcf198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e77fcf198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b84cceffa3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b84cceffa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8476311f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8476311f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e8476311f9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e8476311f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8476311f9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8476311f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a:ea typeface="Century"/>
              <a:cs typeface="Century"/>
              <a:sym typeface="Century"/>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e781e6e0b6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e781e6e0b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cfd2c17329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cfd2c17329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ea9956c5a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ea9956c5a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400">
              <a:solidFill>
                <a:srgbClr val="292929"/>
              </a:solidFill>
              <a:highlight>
                <a:srgbClr val="FFFFFF"/>
              </a:highlight>
              <a:latin typeface="Century"/>
              <a:ea typeface="Century"/>
              <a:cs typeface="Century"/>
              <a:sym typeface="Century"/>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cfd2c17329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cfd2c17329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tr" sz="1400">
                <a:solidFill>
                  <a:schemeClr val="dk1"/>
                </a:solidFill>
                <a:latin typeface="Century"/>
                <a:ea typeface="Century"/>
                <a:cs typeface="Century"/>
                <a:sym typeface="Century"/>
              </a:rPr>
              <a:t>Amaç destek vektör genişliklerinin büyük tutmak ile sınır ihlallerini sınırlamak arasında iyi bir denge bulmaktır.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a9956c5a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ea9956c5a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9956c5a0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9956c5a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sz="1350">
              <a:solidFill>
                <a:srgbClr val="252525"/>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77fcf198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77fcf198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79b17f219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79b17f219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e77fcf19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e77fcf19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79dfb3c9b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79dfb3c9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e79ec2c40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e79ec2c40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69df585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69df585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87a539f8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87a539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b6f9b40c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b6f9b40c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c259dd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c259dd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e9c259dd2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e9c259dd2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87a539f82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e87a539f8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77fcf198b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77fcf198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69df5857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e69df5857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69df5857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69df5857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69df5857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69df5857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9c259dd2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e9c259dd2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69df5857d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69df5857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87a539f8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87a539f8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ee767c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ee767c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69df5857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69df5857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69df5857d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e69df5857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87a539f8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87a539f8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77fcf198b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77fcf198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87a539f8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87a539f8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b6f9b40c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b6f9b40c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e49ba867b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e49ba867b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ad659754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ad65975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e7b3786f13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e7b3786f13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7b3786f1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e7b3786f1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222222"/>
              </a:solidFill>
              <a:highlight>
                <a:srgbClr val="FFFFFF"/>
              </a:highlight>
            </a:endParaRPr>
          </a:p>
          <a:p>
            <a:pPr marL="0" lvl="0" indent="0" algn="l" rtl="0">
              <a:spcBef>
                <a:spcPts val="0"/>
              </a:spcBef>
              <a:spcAft>
                <a:spcPts val="0"/>
              </a:spcAft>
              <a:buNone/>
            </a:pPr>
            <a:endParaRPr>
              <a:solidFill>
                <a:srgbClr val="222222"/>
              </a:solidFill>
              <a:highlight>
                <a:srgbClr val="FFFFFF"/>
              </a:highlight>
            </a:endParaRPr>
          </a:p>
          <a:p>
            <a:pPr marL="0" lvl="0" indent="0" algn="l" rtl="0">
              <a:spcBef>
                <a:spcPts val="0"/>
              </a:spcBef>
              <a:spcAft>
                <a:spcPts val="0"/>
              </a:spcAft>
              <a:buNone/>
            </a:pPr>
            <a:endParaRPr>
              <a:solidFill>
                <a:srgbClr val="222222"/>
              </a:solidFill>
              <a:highlight>
                <a:srgbClr val="FFFFFF"/>
              </a:highlight>
            </a:endParaRPr>
          </a:p>
          <a:p>
            <a:pPr marL="0" lvl="0" indent="0" algn="l" rtl="0">
              <a:spcBef>
                <a:spcPts val="0"/>
              </a:spcBef>
              <a:spcAft>
                <a:spcPts val="0"/>
              </a:spcAft>
              <a:buNone/>
            </a:pPr>
            <a:r>
              <a:rPr lang="tr">
                <a:solidFill>
                  <a:srgbClr val="222222"/>
                </a:solidFill>
                <a:highlight>
                  <a:srgbClr val="FFFFFF"/>
                </a:highlight>
              </a:rPr>
              <a:t>Gözetimli Öğrenme(</a:t>
            </a:r>
            <a:r>
              <a:rPr lang="tr" b="1">
                <a:solidFill>
                  <a:srgbClr val="222222"/>
                </a:solidFill>
                <a:highlight>
                  <a:srgbClr val="FFFFFF"/>
                </a:highlight>
              </a:rPr>
              <a:t>Supervised Learning</a:t>
            </a:r>
            <a:r>
              <a:rPr lang="tr">
                <a:solidFill>
                  <a:srgbClr val="222222"/>
                </a:solidFill>
                <a:highlight>
                  <a:srgbClr val="FFFFFF"/>
                </a:highlight>
              </a:rPr>
              <a:t>) ile </a:t>
            </a:r>
            <a:r>
              <a:rPr lang="tr">
                <a:solidFill>
                  <a:srgbClr val="222222"/>
                </a:solidFill>
                <a:highlight>
                  <a:srgbClr val="C9DAF8"/>
                </a:highlight>
              </a:rPr>
              <a:t>sonuçları bilinen verilerden yararlanılarak oluşturulan model</a:t>
            </a:r>
            <a:r>
              <a:rPr lang="tr">
                <a:solidFill>
                  <a:srgbClr val="222222"/>
                </a:solidFill>
                <a:highlight>
                  <a:srgbClr val="FFFFFF"/>
                </a:highlight>
              </a:rPr>
              <a:t> temel alınır. Bu modele göre veri kümesinde </a:t>
            </a:r>
            <a:r>
              <a:rPr lang="tr" b="1">
                <a:solidFill>
                  <a:srgbClr val="222222"/>
                </a:solidFill>
                <a:highlight>
                  <a:srgbClr val="FFFFFF"/>
                </a:highlight>
              </a:rPr>
              <a:t>label</a:t>
            </a:r>
            <a:r>
              <a:rPr lang="tr">
                <a:solidFill>
                  <a:srgbClr val="222222"/>
                </a:solidFill>
                <a:highlight>
                  <a:srgbClr val="FFFFFF"/>
                </a:highlight>
              </a:rPr>
              <a:t> bilgisi bulunmayan verilerin sonuçlarının tahmin edilmesi sağlanır.</a:t>
            </a:r>
            <a:endParaRPr>
              <a:solidFill>
                <a:srgbClr val="222222"/>
              </a:solidFill>
              <a:highlight>
                <a:srgbClr val="FFFFFF"/>
              </a:highlight>
            </a:endParaRPr>
          </a:p>
          <a:p>
            <a:pPr marL="0" lvl="0" indent="0" algn="l" rtl="0">
              <a:spcBef>
                <a:spcPts val="0"/>
              </a:spcBef>
              <a:spcAft>
                <a:spcPts val="0"/>
              </a:spcAft>
              <a:buNone/>
            </a:pPr>
            <a:endParaRPr>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22222"/>
                </a:solidFill>
                <a:highlight>
                  <a:srgbClr val="FFFFFF"/>
                </a:highlight>
              </a:rPr>
              <a:t>Denetimli öğrenmede, algoritmaya beslediğiniz eğitim verileri, etiket adı verilen istenen çözümleri içerir.</a:t>
            </a:r>
            <a:endParaRPr>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22222"/>
                </a:solidFill>
                <a:highlight>
                  <a:srgbClr val="FFFFFF"/>
                </a:highlight>
              </a:rPr>
              <a:t>Tipik bir denetimli öğrenme görevi sınıflandırmadır. İstenmeyen e-posta filtresi buna iyi bir örnektir: sınıflarıyla birlikte (spam veya jambon) birçok örnek e-posta ile eğitilmiştir ve yeni e-postaları nasıl sınıflandıracağını öğrenmelidir.</a:t>
            </a:r>
            <a:endParaRPr>
              <a:solidFill>
                <a:srgbClr val="222222"/>
              </a:solidFill>
              <a:highlight>
                <a:srgbClr val="FFFFFF"/>
              </a:highlight>
            </a:endParaRPr>
          </a:p>
          <a:p>
            <a:pPr marL="0" lvl="0" indent="0" algn="l" rtl="0">
              <a:spcBef>
                <a:spcPts val="0"/>
              </a:spcBef>
              <a:spcAft>
                <a:spcPts val="0"/>
              </a:spcAft>
              <a:buNone/>
            </a:pPr>
            <a:endParaRPr>
              <a:solidFill>
                <a:srgbClr val="222222"/>
              </a:solidFill>
              <a:highlight>
                <a:srgbClr val="FFFFFF"/>
              </a:highlight>
            </a:endParaRPr>
          </a:p>
          <a:p>
            <a:pPr marL="0" lvl="0" indent="0" algn="l" rtl="0">
              <a:spcBef>
                <a:spcPts val="0"/>
              </a:spcBef>
              <a:spcAft>
                <a:spcPts val="0"/>
              </a:spcAft>
              <a:buNone/>
            </a:pPr>
            <a:endParaRPr>
              <a:solidFill>
                <a:srgbClr val="222222"/>
              </a:solidFill>
              <a:highlight>
                <a:srgbClr val="FFFFFF"/>
              </a:highlight>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7b3786f1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7b3786f1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geçtiğimiz 4 hafta boyunca bu algoritmaları gördünüz ve bu algoritmalara giriş yaptınız </a:t>
            </a:r>
            <a:endParaRPr/>
          </a:p>
          <a:p>
            <a:pPr marL="0" lvl="0" indent="0" algn="l" rtl="0">
              <a:spcBef>
                <a:spcPts val="0"/>
              </a:spcBef>
              <a:spcAft>
                <a:spcPts val="0"/>
              </a:spcAft>
              <a:buNone/>
            </a:pPr>
            <a:r>
              <a:rPr lang="tr">
                <a:solidFill>
                  <a:srgbClr val="222222"/>
                </a:solidFill>
                <a:highlight>
                  <a:srgbClr val="FFFFFF"/>
                </a:highlight>
              </a:rPr>
              <a:t>Gözetimli öğrenme önden verilen eğitim verileri yapılan değerlendirmelerde küçük hatalar atlanır ve sistem analizi başarılı kabul eder.</a:t>
            </a:r>
            <a:endParaRPr/>
          </a:p>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7b3786f13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7b3786f1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r>
              <a:rPr lang="tr">
                <a:solidFill>
                  <a:srgbClr val="212529"/>
                </a:solidFill>
                <a:highlight>
                  <a:srgbClr val="FFFFFF"/>
                </a:highlight>
                <a:latin typeface="Roboto"/>
                <a:ea typeface="Roboto"/>
                <a:cs typeface="Roboto"/>
                <a:sym typeface="Roboto"/>
              </a:rPr>
              <a:t>Bu yöntemde işaretlenmemiş (unlabelled) veri üzerinden bilinmeyen bir yapıyı tahmin etmek için bir fonksiyon kullanan makine öğrenmesi tekniğidir. Burada girdi verisinin hangi sınıfa ait olduğu belirsizdir. (burada bir girdi verimiz var ve hangi sınıfa ait olduğunu bilmiyoruz)</a:t>
            </a:r>
            <a:endParaRPr>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r>
              <a:rPr lang="tr"/>
              <a:t>etiketli olmayan verileri ortak noktalara göre gruplama kısmından anlat</a:t>
            </a:r>
            <a:endParaRPr/>
          </a:p>
          <a:p>
            <a:pPr marL="0" lvl="0" indent="0" algn="l" rtl="0">
              <a:spcBef>
                <a:spcPts val="0"/>
              </a:spcBef>
              <a:spcAft>
                <a:spcPts val="0"/>
              </a:spcAft>
              <a:buNone/>
            </a:pPr>
            <a:endParaRPr/>
          </a:p>
          <a:p>
            <a:pPr marL="0" lvl="0" indent="0" algn="just" rtl="0">
              <a:lnSpc>
                <a:spcPct val="115000"/>
              </a:lnSpc>
              <a:spcBef>
                <a:spcPts val="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Gözetimli öğrenmenin en kötü tarafı eğitim verisi oluşturmaktır. Eğitim verisi sayesinde bir makine öğrenmesi metodu ile (yüzlerce metot var) bir fonksiyon üretilir. </a:t>
            </a:r>
            <a:endParaRPr sz="800">
              <a:solidFill>
                <a:srgbClr val="212529"/>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Bu fonksiyon ile yeni gelen veriler tahmin edilmeye çalışır. Gözetimli öğrenmesinin en zaman alıcı kısmı bu eğitim verisinin hazırlanması kısmıdır. Kötü hazırlanmış bir eğitim verisinin çok kötü tahminler yapacağını unutmayın. Eğitim verisi hazırlarken 2-3 kişinin gözetiminden geçmesinde yarar vardır.</a:t>
            </a:r>
            <a:endParaRPr sz="800">
              <a:solidFill>
                <a:srgbClr val="212529"/>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Gözetimsiz öğrenmede ise bir eğitim verisi yoktur. Grupları algoritma (unsupervised öğrenme içinde onlarca algoritma vardır) öğrenmeye çalışır. Bu bölümdeki algoritmalar verileri gruplanarak yeni veriyi en uygun gruba atamaya çalışır. </a:t>
            </a:r>
            <a:endParaRPr sz="800">
              <a:solidFill>
                <a:srgbClr val="212529"/>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Eğitim verisi olmadığı için uygulaması kolaydır. Ancak, zor problemlerde pek iyi sonuçlara ulaşamayabilirsiniz.</a:t>
            </a:r>
            <a:endParaRPr sz="800">
              <a:solidFill>
                <a:srgbClr val="212529"/>
              </a:solidFill>
              <a:highlight>
                <a:srgbClr val="FFFFFF"/>
              </a:highlight>
              <a:latin typeface="Roboto"/>
              <a:ea typeface="Roboto"/>
              <a:cs typeface="Roboto"/>
              <a:sym typeface="Roboto"/>
            </a:endParaRPr>
          </a:p>
          <a:p>
            <a:pPr marL="0" lvl="0" indent="0" algn="l" rtl="0">
              <a:spcBef>
                <a:spcPts val="12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solidFill>
                  <a:schemeClr val="dk1"/>
                </a:solidFill>
                <a:highlight>
                  <a:srgbClr val="F3F0EF"/>
                </a:highlight>
              </a:rPr>
              <a:t>Denetimsiz öğrenme, modeli denetlemeniz gerekmeyen bir makine öğrenme tekniğidir. Bunun yerine, modelin bilgi keşfetmek için kendi başına çalışmasına izin vermeniz gerekir. Temel olarak etiketlenmemiş verilerle ilgilenir.Denetimsiz öğrenme algoritmaları, denetimli öğrenmeye kıyasla daha karmaşık işlem görevlerini gerçekleştirmenizi sağlar.</a:t>
            </a:r>
            <a:endParaRPr>
              <a:solidFill>
                <a:schemeClr val="dk1"/>
              </a:solidFill>
              <a:highlight>
                <a:srgbClr val="F3F0EF"/>
              </a:highlight>
            </a:endParaRPr>
          </a:p>
          <a:p>
            <a:pPr marL="0" lvl="0" indent="0" algn="l" rtl="0">
              <a:spcBef>
                <a:spcPts val="0"/>
              </a:spcBef>
              <a:spcAft>
                <a:spcPts val="0"/>
              </a:spcAft>
              <a:buNone/>
            </a:pPr>
            <a:endParaRPr>
              <a:solidFill>
                <a:schemeClr val="dk1"/>
              </a:solidFill>
              <a:highlight>
                <a:srgbClr val="F3F0EF"/>
              </a:highlight>
            </a:endParaRPr>
          </a:p>
          <a:p>
            <a:pPr marL="0" lvl="0" indent="0" algn="l" rtl="0">
              <a:spcBef>
                <a:spcPts val="0"/>
              </a:spcBef>
              <a:spcAft>
                <a:spcPts val="0"/>
              </a:spcAft>
              <a:buNone/>
            </a:pPr>
            <a:r>
              <a:rPr lang="tr">
                <a:solidFill>
                  <a:srgbClr val="292929"/>
                </a:solidFill>
                <a:highlight>
                  <a:srgbClr val="FFFFFF"/>
                </a:highlight>
              </a:rPr>
              <a:t>Denetimsiz Öğrenimi kullanmanın başlıca nedenleri</a:t>
            </a:r>
            <a:endParaRPr>
              <a:solidFill>
                <a:srgbClr val="292929"/>
              </a:solidFill>
              <a:highlight>
                <a:srgbClr val="FFFFFF"/>
              </a:highlight>
            </a:endParaRPr>
          </a:p>
          <a:p>
            <a:pPr marL="749300" lvl="0" indent="-298450" algn="l" rtl="0">
              <a:lnSpc>
                <a:spcPct val="218181"/>
              </a:lnSpc>
              <a:spcBef>
                <a:spcPts val="1400"/>
              </a:spcBef>
              <a:spcAft>
                <a:spcPts val="0"/>
              </a:spcAft>
              <a:buClr>
                <a:srgbClr val="292929"/>
              </a:buClr>
              <a:buSzPts val="1100"/>
              <a:buFont typeface="Arial"/>
              <a:buChar char="●"/>
            </a:pPr>
            <a:r>
              <a:rPr lang="tr">
                <a:solidFill>
                  <a:srgbClr val="292929"/>
                </a:solidFill>
                <a:highlight>
                  <a:srgbClr val="FFFFFF"/>
                </a:highlight>
              </a:rPr>
              <a:t>Denetimsiz makine öğrenmesi, verilerde her türlü bilinmeyen kalıpları bulur.</a:t>
            </a:r>
            <a:endParaRPr>
              <a:solidFill>
                <a:srgbClr val="292929"/>
              </a:solidFill>
              <a:highlight>
                <a:srgbClr val="FFFFFF"/>
              </a:highlight>
            </a:endParaRPr>
          </a:p>
          <a:p>
            <a:pPr marL="749300" lvl="0" indent="-298450" algn="l" rtl="0">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Denetimsiz yöntemler, kategorizasyon için faydalı olabilecek özellikleri bulmanıza yardımcı olur.</a:t>
            </a:r>
            <a:endParaRPr>
              <a:solidFill>
                <a:srgbClr val="292929"/>
              </a:solidFill>
              <a:highlight>
                <a:srgbClr val="FFFFFF"/>
              </a:highlight>
            </a:endParaRPr>
          </a:p>
          <a:p>
            <a:pPr marL="749300" lvl="0" indent="-298450" algn="l" rtl="0">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Gerçek zamanlı olarak gerçekleşir, bu nedenle tüm girdi verileri öğrenilenlerin varlığında analiz edilir ve etiketlenir.</a:t>
            </a:r>
            <a:endParaRPr>
              <a:solidFill>
                <a:srgbClr val="292929"/>
              </a:solidFill>
              <a:highlight>
                <a:srgbClr val="FFFFFF"/>
              </a:highlight>
            </a:endParaRPr>
          </a:p>
          <a:p>
            <a:pPr marL="749300" lvl="0" indent="-298450" algn="l" rtl="0">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Etiketlenmemiş verileri bilgisayardan elde etmek, elle müdahale gerektiren etiketli verilerden daha kolaydır.</a:t>
            </a:r>
            <a:endParaRPr>
              <a:solidFill>
                <a:srgbClr val="292929"/>
              </a:solidFill>
              <a:highlight>
                <a:srgbClr val="FFFFFF"/>
              </a:highlight>
            </a:endParaRPr>
          </a:p>
          <a:p>
            <a:pPr marL="0" lvl="0" indent="0" algn="l" rtl="0">
              <a:lnSpc>
                <a:spcPct val="218181"/>
              </a:lnSpc>
              <a:spcBef>
                <a:spcPts val="1700"/>
              </a:spcBef>
              <a:spcAft>
                <a:spcPts val="0"/>
              </a:spcAft>
              <a:buNone/>
            </a:pPr>
            <a:endParaRPr>
              <a:solidFill>
                <a:srgbClr val="292929"/>
              </a:solidFill>
              <a:highlight>
                <a:srgbClr val="FFFFFF"/>
              </a:highlight>
            </a:endParaRPr>
          </a:p>
          <a:p>
            <a:pPr marL="0" lvl="0" indent="0" algn="l" rtl="0">
              <a:lnSpc>
                <a:spcPct val="218181"/>
              </a:lnSpc>
              <a:spcBef>
                <a:spcPts val="1700"/>
              </a:spcBef>
              <a:spcAft>
                <a:spcPts val="0"/>
              </a:spcAft>
              <a:buNone/>
            </a:pPr>
            <a:r>
              <a:rPr lang="tr">
                <a:solidFill>
                  <a:srgbClr val="292929"/>
                </a:solidFill>
                <a:highlight>
                  <a:srgbClr val="FF9900"/>
                </a:highlight>
              </a:rPr>
              <a:t>Örneğin, blogunuzun ziyaretçileri hakkında çok fazla veriniz olduğunu varsayalım. Benzer ziyaretçi gruplarını tespit etmeye çalışmak için bir kümeleme algoritması çalıştırmak isteyebilirsiniz (Şekil 1-8). Algoritmaya hiçbir zaman bir ziyaretçinin hangi gruba ait olduğunu söylemezsiniz: o bu bağlantıları sizin yardımınız olmadan bulur.</a:t>
            </a:r>
            <a:r>
              <a:rPr lang="tr">
                <a:solidFill>
                  <a:srgbClr val="292929"/>
                </a:solidFill>
                <a:highlight>
                  <a:srgbClr val="FFFFFF"/>
                </a:highlight>
              </a:rPr>
              <a:t> Örneğin, ziyaretçilerinizin %40'ının çizgi romanları seven ve genellikle blogunuzu akşamları okuyan erkekler olduğunu, %20'sinin ise hafta sonları ziyaret eden genç bilimkurgu severler olduğunu fark edebilirsiniz. Hiyerarşik bir kümeleme algoritması kullanırsanız, her grubu daha küçük gruplara da bölebilir. Bu, gönderilerinizi her grup için hedeflemenize yardımcı olabilir.</a:t>
            </a:r>
            <a:endParaRPr>
              <a:solidFill>
                <a:srgbClr val="292929"/>
              </a:solidFill>
              <a:highlight>
                <a:srgbClr val="FFFFFF"/>
              </a:highlight>
            </a:endParaRPr>
          </a:p>
          <a:p>
            <a:pPr marL="0" lvl="0" indent="0" algn="l" rtl="0">
              <a:spcBef>
                <a:spcPts val="0"/>
              </a:spcBef>
              <a:spcAft>
                <a:spcPts val="0"/>
              </a:spcAft>
              <a:buNone/>
            </a:pPr>
            <a:endParaRPr>
              <a:solidFill>
                <a:schemeClr val="dk1"/>
              </a:solidFill>
              <a:highlight>
                <a:srgbClr val="F3F0EF"/>
              </a:highlight>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e9ea88d98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e9ea88d98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400">
              <a:solidFill>
                <a:schemeClr val="dk1"/>
              </a:solidFill>
              <a:latin typeface="Century"/>
              <a:ea typeface="Century"/>
              <a:cs typeface="Century"/>
              <a:sym typeface="Century"/>
            </a:endParaRPr>
          </a:p>
          <a:p>
            <a:pPr marL="0" lvl="0" indent="0" algn="l" rtl="0">
              <a:lnSpc>
                <a:spcPct val="115000"/>
              </a:lnSpc>
              <a:spcBef>
                <a:spcPts val="1200"/>
              </a:spcBef>
              <a:spcAft>
                <a:spcPts val="0"/>
              </a:spcAft>
              <a:buNone/>
            </a:pPr>
            <a:endParaRPr sz="1400">
              <a:solidFill>
                <a:schemeClr val="dk1"/>
              </a:solidFill>
              <a:latin typeface="Century"/>
              <a:ea typeface="Century"/>
              <a:cs typeface="Century"/>
              <a:sym typeface="Century"/>
            </a:endParaRPr>
          </a:p>
          <a:p>
            <a:pPr marL="0" lvl="0" indent="0" algn="l" rtl="0">
              <a:lnSpc>
                <a:spcPct val="115000"/>
              </a:lnSpc>
              <a:spcBef>
                <a:spcPts val="1200"/>
              </a:spcBef>
              <a:spcAft>
                <a:spcPts val="0"/>
              </a:spcAft>
              <a:buNone/>
            </a:pPr>
            <a:r>
              <a:rPr lang="tr" sz="1400">
                <a:solidFill>
                  <a:schemeClr val="dk1"/>
                </a:solidFill>
                <a:latin typeface="Century"/>
                <a:ea typeface="Century"/>
                <a:cs typeface="Century"/>
                <a:sym typeface="Century"/>
              </a:rPr>
              <a:t>temsil öğrenimi[1], bir sistemin ham verilerden özellik tespiti veya sınıflandırma için gereken temsilleri otomatik olarak keşfetmesine olanak tanıyan bir dizi tekniktir.</a:t>
            </a:r>
            <a:endParaRPr sz="1400">
              <a:solidFill>
                <a:schemeClr val="dk1"/>
              </a:solidFill>
              <a:latin typeface="Century"/>
              <a:ea typeface="Century"/>
              <a:cs typeface="Century"/>
              <a:sym typeface="Century"/>
            </a:endParaRPr>
          </a:p>
          <a:p>
            <a:pPr marL="457200" lvl="0" indent="0" algn="l" rtl="0">
              <a:lnSpc>
                <a:spcPct val="115000"/>
              </a:lnSpc>
              <a:spcBef>
                <a:spcPts val="1200"/>
              </a:spcBef>
              <a:spcAft>
                <a:spcPts val="0"/>
              </a:spcAft>
              <a:buNone/>
            </a:pPr>
            <a:r>
              <a:rPr lang="tr" sz="1400">
                <a:solidFill>
                  <a:schemeClr val="dk1"/>
                </a:solidFill>
                <a:latin typeface="Century"/>
                <a:ea typeface="Century"/>
                <a:cs typeface="Century"/>
                <a:sym typeface="Century"/>
              </a:rPr>
              <a:t>özellikle dolandırıcılık faaliyeti veya insan hataları veya hatalı ürünler için yararlı bir yetenek</a:t>
            </a:r>
            <a:endParaRPr sz="1400">
              <a:solidFill>
                <a:schemeClr val="dk1"/>
              </a:solidFill>
              <a:latin typeface="Century"/>
              <a:ea typeface="Century"/>
              <a:cs typeface="Century"/>
              <a:sym typeface="Century"/>
            </a:endParaRPr>
          </a:p>
          <a:p>
            <a:pPr marL="457200" lvl="0" indent="0" algn="l" rtl="0">
              <a:lnSpc>
                <a:spcPct val="115000"/>
              </a:lnSpc>
              <a:spcBef>
                <a:spcPts val="1200"/>
              </a:spcBef>
              <a:spcAft>
                <a:spcPts val="0"/>
              </a:spcAft>
              <a:buNone/>
            </a:pPr>
            <a:r>
              <a:rPr lang="tr" sz="1400">
                <a:solidFill>
                  <a:schemeClr val="dk1"/>
                </a:solidFill>
                <a:latin typeface="Century"/>
                <a:ea typeface="Century"/>
                <a:cs typeface="Century"/>
                <a:sym typeface="Century"/>
              </a:rPr>
              <a:t>, örneğin perakendecilerin hangi ürünlerin sıklıkla birlikte satın alındığını belirlemek için kullanabileceği bir yetenek.</a:t>
            </a:r>
            <a:endParaRPr/>
          </a:p>
          <a:p>
            <a:pPr marL="0" lvl="0" indent="0" algn="l" rtl="0">
              <a:spcBef>
                <a:spcPts val="1200"/>
              </a:spcBef>
              <a:spcAft>
                <a:spcPts val="0"/>
              </a:spcAft>
              <a:buNone/>
            </a:pPr>
            <a:endParaRPr/>
          </a:p>
          <a:p>
            <a:pPr marL="457200" lvl="0" indent="-317500" algn="l" rtl="0">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Müşteri Segmentasyonu</a:t>
            </a:r>
            <a:endParaRPr sz="1400">
              <a:solidFill>
                <a:schemeClr val="dk1"/>
              </a:solidFill>
              <a:latin typeface="Century"/>
              <a:ea typeface="Century"/>
              <a:cs typeface="Century"/>
              <a:sym typeface="Century"/>
            </a:endParaRPr>
          </a:p>
          <a:p>
            <a:pPr marL="457200" lvl="0" indent="-317500" algn="l" rtl="0">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Youtube Video Öneri Sistemi</a:t>
            </a:r>
            <a:endParaRPr sz="1400">
              <a:solidFill>
                <a:schemeClr val="dk1"/>
              </a:solidFill>
              <a:latin typeface="Century"/>
              <a:ea typeface="Century"/>
              <a:cs typeface="Century"/>
              <a:sym typeface="Century"/>
            </a:endParaRPr>
          </a:p>
          <a:p>
            <a:pPr marL="457200" lvl="0" indent="-317500" algn="l" rtl="0">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Grup, Sayfa Önerileri</a:t>
            </a:r>
            <a:endParaRPr sz="1400">
              <a:solidFill>
                <a:schemeClr val="dk1"/>
              </a:solidFill>
              <a:latin typeface="Century"/>
              <a:ea typeface="Century"/>
              <a:cs typeface="Century"/>
              <a:sym typeface="Century"/>
            </a:endParaRPr>
          </a:p>
          <a:p>
            <a:pPr marL="457200" lvl="0" indent="-317500" algn="l" rtl="0">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Reklam Önerme ve Yönlendirme</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6fd728e2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6fd728e2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b="1"/>
              <a:t>Association rule; birliktelik kuralı</a:t>
            </a:r>
            <a:endParaRPr>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Son olarak, başka bir ortak denetimsiz görev, amacın büyük miktarda veriyi kazmak ve </a:t>
            </a:r>
            <a:r>
              <a:rPr lang="tr">
                <a:solidFill>
                  <a:schemeClr val="dk1"/>
                </a:solidFill>
                <a:highlight>
                  <a:srgbClr val="FFAB40"/>
                </a:highlight>
              </a:rPr>
              <a:t>nitelikler arasındaki ilginç ilişkileri keşfetmek</a:t>
            </a:r>
            <a:r>
              <a:rPr lang="tr">
                <a:solidFill>
                  <a:schemeClr val="dk1"/>
                </a:solidFill>
              </a:rPr>
              <a:t> olduğu birliktelik kuralı öğrenmesidir.(association rule learning)</a:t>
            </a:r>
            <a:endParaRPr>
              <a:solidFill>
                <a:schemeClr val="dk1"/>
              </a:solidFill>
            </a:endParaRPr>
          </a:p>
          <a:p>
            <a:pPr marL="0" lvl="0" indent="0" algn="l" rtl="0">
              <a:spcBef>
                <a:spcPts val="0"/>
              </a:spcBef>
              <a:spcAft>
                <a:spcPts val="0"/>
              </a:spcAft>
              <a:buNone/>
            </a:pPr>
            <a:endParaRPr b="1"/>
          </a:p>
          <a:p>
            <a:pPr marL="0" lvl="0" indent="0" algn="l" rtl="0">
              <a:spcBef>
                <a:spcPts val="0"/>
              </a:spcBef>
              <a:spcAft>
                <a:spcPts val="0"/>
              </a:spcAft>
              <a:buNone/>
            </a:pPr>
            <a:r>
              <a:rPr lang="tr"/>
              <a:t>ÖRN: mesela alışveriş yapılıyor. merket alışverişinde pazar günü yapılan alışverişlerde ekmek alan kişilerin sucuk ve peynir aldığı da görülüyor. burada bir birliktelik ve buna bağlı bir kümelemeden bahsedebiliriz. buna bağlı pazarlama teknikleri geliştirebiliriz.</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tr">
                <a:solidFill>
                  <a:schemeClr val="dk1"/>
                </a:solidFill>
              </a:rPr>
              <a:t>ÖRN: barbekü sosu ve patates cipsi satın alan kişilerin biftek satın alma eğiliminde olduğunu ortaya çıkarabilir. Bu nedenle, bu öğeleri birbirine yakın yerleştirmek isteyebilirsiniz.</a:t>
            </a:r>
            <a:endParaRPr/>
          </a:p>
          <a:p>
            <a:pPr marL="0" lvl="0" indent="0" algn="l" rtl="0">
              <a:spcBef>
                <a:spcPts val="0"/>
              </a:spcBef>
              <a:spcAft>
                <a:spcPts val="0"/>
              </a:spcAft>
              <a:buNone/>
            </a:pPr>
            <a:endParaRPr/>
          </a:p>
          <a:p>
            <a:pPr marL="0" lvl="0" indent="0" algn="l" rtl="0">
              <a:spcBef>
                <a:spcPts val="0"/>
              </a:spcBef>
              <a:spcAft>
                <a:spcPts val="0"/>
              </a:spcAft>
              <a:buNone/>
            </a:pPr>
            <a:r>
              <a:rPr lang="tr" b="1"/>
              <a:t>Visualization and Dimensionality Reduction</a:t>
            </a:r>
            <a:endParaRPr b="1"/>
          </a:p>
          <a:p>
            <a:pPr marL="0" lvl="0" indent="0" algn="l" rtl="0">
              <a:spcBef>
                <a:spcPts val="0"/>
              </a:spcBef>
              <a:spcAft>
                <a:spcPts val="0"/>
              </a:spcAft>
              <a:buNone/>
            </a:pPr>
            <a:r>
              <a:rPr lang="tr"/>
              <a:t>Görselleştirme algoritmaları, onlara çok sayıda karmaşık ve etiketlenmemiş veri beslersiniz ve kolayca çizilebilen verilerinizin 2B veya 3B temsilini verirler. Bu algoritmalar, verinin nasıl organize edildiğini anlayabilmeniz ve belki de şüpheli olmayan kalıpları belirleyebilmeniz için mümkün olduğu kadar çok yapıyı korumaya çalışır (örneğin, girdi alanındaki ayrı kümelerin görselleştirmede çakışmasını önlemeye çalışır).</a:t>
            </a:r>
            <a:endParaRPr/>
          </a:p>
          <a:p>
            <a:pPr marL="0" lvl="0" indent="0" algn="l" rtl="0">
              <a:spcBef>
                <a:spcPts val="0"/>
              </a:spcBef>
              <a:spcAft>
                <a:spcPts val="0"/>
              </a:spcAft>
              <a:buNone/>
            </a:pPr>
            <a:endParaRPr/>
          </a:p>
          <a:p>
            <a:pPr marL="0" lvl="0" indent="0" algn="l" rtl="0">
              <a:spcBef>
                <a:spcPts val="0"/>
              </a:spcBef>
              <a:spcAft>
                <a:spcPts val="0"/>
              </a:spcAft>
              <a:buNone/>
            </a:pPr>
            <a:r>
              <a:rPr lang="tr">
                <a:highlight>
                  <a:srgbClr val="FFAB40"/>
                </a:highlight>
              </a:rPr>
              <a:t>ÖRN: Boyut Azaltma:</a:t>
            </a:r>
            <a:r>
              <a:rPr lang="tr"/>
              <a:t> İlgili bir görev, amacın çok fazla bilgi kaybetmeden verileri basitleştirmek olduğu boyut azaltmadır. Bunu yapmanın bir yolu, birbiriyle ilişkili birkaç özelliği bir araya getirmektir. Örneğin,</a:t>
            </a:r>
            <a:r>
              <a:rPr lang="tr">
                <a:highlight>
                  <a:srgbClr val="FFAB40"/>
                </a:highlight>
              </a:rPr>
              <a:t> bir otomobilin kilometresi, yaşıyla güçlü bir şekilde ilişkili olabilir,</a:t>
            </a:r>
            <a:r>
              <a:rPr lang="tr"/>
              <a:t> bu nedenle boyut azaltma algoritması, </a:t>
            </a:r>
            <a:r>
              <a:rPr lang="tr">
                <a:highlight>
                  <a:srgbClr val="FFAB40"/>
                </a:highlight>
              </a:rPr>
              <a:t>bunları otomobilin aşınmasını ve yıpranmasını temsil eden tek bir özellikte</a:t>
            </a:r>
            <a:r>
              <a:rPr lang="tr"/>
              <a:t> birleştirecektir. Buna özellik çıkarma denir.</a:t>
            </a:r>
            <a:endParaRPr/>
          </a:p>
          <a:p>
            <a:pPr marL="0" lvl="0" indent="0" algn="l" rtl="0">
              <a:spcBef>
                <a:spcPts val="0"/>
              </a:spcBef>
              <a:spcAft>
                <a:spcPts val="0"/>
              </a:spcAft>
              <a:buNone/>
            </a:pPr>
            <a:endParaRPr/>
          </a:p>
          <a:p>
            <a:pPr marL="0" lvl="0" indent="0" algn="l" rtl="0">
              <a:spcBef>
                <a:spcPts val="0"/>
              </a:spcBef>
              <a:spcAft>
                <a:spcPts val="0"/>
              </a:spcAft>
              <a:buNone/>
            </a:pPr>
            <a:r>
              <a:rPr lang="tr" b="1"/>
              <a:t>Anomaly Detection: </a:t>
            </a:r>
            <a:endParaRPr b="1"/>
          </a:p>
          <a:p>
            <a:pPr marL="0" lvl="0" indent="0" algn="l" rtl="0">
              <a:spcBef>
                <a:spcPts val="0"/>
              </a:spcBef>
              <a:spcAft>
                <a:spcPts val="0"/>
              </a:spcAft>
              <a:buNone/>
            </a:pPr>
            <a:r>
              <a:rPr lang="tr"/>
              <a:t>örneğin, dolandırıcılığı önlemek için olağandışı kredi kartı işlemlerini tespit etmek, üretim hatalarını yakalamak veya bir veri kümesini başka bir öğrenme algoritmasına beslemeden önce aykırı değerleri otomatik olarak kaldırmak.()</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77fcf198b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e77fcf198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7b3786f13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7b3786f13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Görselleştirme ve Boyut Azaltma</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tr"/>
              <a:t>Boyut azaltma, veri işleme için ortak bir adımdır. Bu işlem, özellik mühendisliği veya veri görselleştirme için kullanışlıdır. Bir veri kümesindeki çok fazla özellik, daha sonra veri görselleştirmesini ve analizini karmaşıklaştırabilir. Bu nedenle, bu sorunun üstesinden gelmek için boyutsallık azaltma gereklidir.</a:t>
            </a:r>
            <a:endParaRPr/>
          </a:p>
          <a:p>
            <a:pPr marL="0" lvl="0" indent="0" algn="l" rtl="0">
              <a:spcBef>
                <a:spcPts val="0"/>
              </a:spcBef>
              <a:spcAft>
                <a:spcPts val="0"/>
              </a:spcAft>
              <a:buClr>
                <a:schemeClr val="dk1"/>
              </a:buClr>
              <a:buSzPts val="1100"/>
              <a:buFont typeface="Arial"/>
              <a:buNone/>
            </a:pPr>
            <a:r>
              <a:rPr lang="tr"/>
              <a:t>Boyut azaltma, </a:t>
            </a:r>
            <a:r>
              <a:rPr lang="tr">
                <a:highlight>
                  <a:srgbClr val="FFAB40"/>
                </a:highlight>
              </a:rPr>
              <a:t>mevcut özellikleri otomatik olarak azaltmaz.</a:t>
            </a:r>
            <a:r>
              <a:rPr lang="tr"/>
              <a:t> Bu yöntem</a:t>
            </a:r>
            <a:r>
              <a:rPr lang="tr">
                <a:highlight>
                  <a:srgbClr val="FFAB40"/>
                </a:highlight>
              </a:rPr>
              <a:t> ilk önce bir veri kümesindeki tüm özellikleri kullandığımız algoritmaya göre birkaç bileşene özetleyecektir.</a:t>
            </a:r>
            <a:r>
              <a:rPr lang="tr"/>
              <a:t> Boyut indirgemede iki farklı yöntem vardır: Doğrusal (Temel Bileşen Analizi) veya Doğrusal Olmayan (Manifold Öğrenme).</a:t>
            </a:r>
            <a:endParaRPr/>
          </a:p>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7b3786f13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e7b3786f13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92929"/>
                </a:solidFill>
                <a:highlight>
                  <a:srgbClr val="FFFFFF"/>
                </a:highlight>
              </a:rPr>
              <a:t>Boyut azalmasıyla bazı özelliklerin kaybedileceği kesindir; fakat amaçlanan, </a:t>
            </a: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92929"/>
                </a:solidFill>
                <a:highlight>
                  <a:srgbClr val="FFFFFF"/>
                </a:highlight>
              </a:rPr>
              <a:t>bu kaybolan özelliklerin popülasyon hakkında çok az bilgi içeriyor olmasıdır.</a:t>
            </a: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92929"/>
                </a:solidFill>
                <a:highlight>
                  <a:srgbClr val="FFFFFF"/>
                </a:highlight>
              </a:rPr>
              <a:t>Bu yöntem, yüksek korelasyonlu değişkenleri bir araya getirerek, </a:t>
            </a: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92929"/>
                </a:solidFill>
                <a:highlight>
                  <a:srgbClr val="FFFFFF"/>
                </a:highlight>
              </a:rPr>
              <a:t>verilerdeki en çok varyasyonu oluşturan </a:t>
            </a:r>
            <a:r>
              <a:rPr lang="tr">
                <a:solidFill>
                  <a:srgbClr val="292929"/>
                </a:solidFill>
                <a:highlight>
                  <a:schemeClr val="accent4"/>
                </a:highlight>
              </a:rPr>
              <a:t>“temel bileşenler”</a:t>
            </a:r>
            <a:r>
              <a:rPr lang="tr">
                <a:solidFill>
                  <a:srgbClr val="292929"/>
                </a:solidFill>
                <a:highlight>
                  <a:srgbClr val="FFFFFF"/>
                </a:highlight>
              </a:rPr>
              <a:t> olarak adlandırılan daha az sayıda yapay değişken kümesi oluşturur.</a:t>
            </a: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92929"/>
                </a:solidFill>
                <a:highlight>
                  <a:srgbClr val="FFFFFF"/>
                </a:highlight>
              </a:rPr>
              <a:t>PCA verideki gerekli bilgileri ortaya çıkarmada oldukça etkili bir yöntemdir. </a:t>
            </a: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chemeClr val="dk1"/>
                </a:solidFill>
              </a:rPr>
              <a:t>PCA’in arkasında yatan temel mantık çok boyutlu bir veriyi, verideki temel özellikleri yakalayarak daha az sayıda değişkenle göstermektir.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orjinal x-y boyutlarını döndür, </a:t>
            </a:r>
            <a:endParaRPr>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orjinal x-y boyutları yerine yeni boyut elde edecek ve </a:t>
            </a:r>
            <a:endParaRPr>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bu boyutların iz düşümlerinden yola çıkarak efektik bir analiz elde edecek </a:t>
            </a:r>
            <a:endParaRPr>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sahip olunan verinin özniteliklerinin çıkartılmasından geliyor.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çok eski bir yöntem, temel veri madenciliği yöntemlerinden biri</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aslında bir boyut değiştirme yöntemi, boyutu döndürme, boyutun eğimini değiştirme, </a:t>
            </a:r>
            <a:endParaRPr>
              <a:solidFill>
                <a:schemeClr val="dk1"/>
              </a:solidFil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7b3786f13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7b3786f1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rgbClr val="292929"/>
              </a:solidFill>
              <a:highlight>
                <a:srgbClr val="FFFFFF"/>
              </a:highlight>
            </a:endParaRPr>
          </a:p>
          <a:p>
            <a:pPr marL="0" lvl="0" indent="0" algn="l" rtl="0">
              <a:spcBef>
                <a:spcPts val="0"/>
              </a:spcBef>
              <a:spcAft>
                <a:spcPts val="0"/>
              </a:spcAft>
              <a:buNone/>
            </a:pPr>
            <a:endParaRPr sz="1000">
              <a:solidFill>
                <a:srgbClr val="292929"/>
              </a:solidFill>
              <a:highlight>
                <a:srgbClr val="FFFFFF"/>
              </a:highlight>
            </a:endParaRPr>
          </a:p>
          <a:p>
            <a:pPr marL="0" lvl="0" indent="0" algn="l" rtl="0">
              <a:spcBef>
                <a:spcPts val="0"/>
              </a:spcBef>
              <a:spcAft>
                <a:spcPts val="0"/>
              </a:spcAft>
              <a:buNone/>
            </a:pPr>
            <a:endParaRPr sz="1000">
              <a:solidFill>
                <a:srgbClr val="292929"/>
              </a:solidFill>
              <a:highlight>
                <a:srgbClr val="FFFFFF"/>
              </a:highlight>
            </a:endParaRPr>
          </a:p>
          <a:p>
            <a:pPr marL="0" lvl="0" indent="0" algn="l" rtl="0">
              <a:spcBef>
                <a:spcPts val="0"/>
              </a:spcBef>
              <a:spcAft>
                <a:spcPts val="0"/>
              </a:spcAft>
              <a:buNone/>
            </a:pPr>
            <a:r>
              <a:rPr lang="tr" sz="1050" b="1">
                <a:solidFill>
                  <a:srgbClr val="202122"/>
                </a:solidFill>
                <a:highlight>
                  <a:srgbClr val="FFFFFF"/>
                </a:highlight>
              </a:rPr>
              <a:t>Temel Bileşen analizi</a:t>
            </a:r>
            <a:r>
              <a:rPr lang="tr" sz="1050">
                <a:solidFill>
                  <a:srgbClr val="202122"/>
                </a:solidFill>
                <a:highlight>
                  <a:srgbClr val="FFFFFF"/>
                </a:highlight>
              </a:rPr>
              <a:t> (</a:t>
            </a:r>
            <a:r>
              <a:rPr lang="tr" sz="1050" b="1">
                <a:solidFill>
                  <a:srgbClr val="202122"/>
                </a:solidFill>
                <a:highlight>
                  <a:srgbClr val="FFFFFF"/>
                </a:highlight>
              </a:rPr>
              <a:t>TBA</a:t>
            </a:r>
            <a:r>
              <a:rPr lang="tr" sz="1050">
                <a:solidFill>
                  <a:srgbClr val="202122"/>
                </a:solidFill>
                <a:highlight>
                  <a:srgbClr val="FFFFFF"/>
                </a:highlight>
              </a:rPr>
              <a:t>), çok boyutlu uzaydaki bir verinin daha düşük boyutlu bir uzaya </a:t>
            </a:r>
            <a:r>
              <a:rPr lang="tr" sz="1050">
                <a:solidFill>
                  <a:srgbClr val="DD3333"/>
                </a:solidFill>
                <a:highlight>
                  <a:srgbClr val="FFFFFF"/>
                </a:highlight>
                <a:uFill>
                  <a:noFill/>
                </a:uFill>
                <a:hlinkClick r:id="rId3">
                  <a:extLst>
                    <a:ext uri="{A12FA001-AC4F-418D-AE19-62706E023703}">
                      <ahyp:hlinkClr xmlns:ahyp="http://schemas.microsoft.com/office/drawing/2018/hyperlinkcolor" val="tx"/>
                    </a:ext>
                  </a:extLst>
                </a:hlinkClick>
              </a:rPr>
              <a:t>izdüşümünü</a:t>
            </a:r>
            <a:r>
              <a:rPr lang="tr" sz="1050">
                <a:solidFill>
                  <a:srgbClr val="202122"/>
                </a:solidFill>
                <a:highlight>
                  <a:srgbClr val="FFFFFF"/>
                </a:highlight>
              </a:rPr>
              <a:t>, </a:t>
            </a:r>
            <a:r>
              <a:rPr lang="tr" sz="1050">
                <a:solidFill>
                  <a:srgbClr val="0645AD"/>
                </a:solidFill>
                <a:highlight>
                  <a:srgbClr val="FFFFFF"/>
                </a:highlight>
                <a:uFill>
                  <a:noFill/>
                </a:uFill>
                <a:hlinkClick r:id="rId4">
                  <a:extLst>
                    <a:ext uri="{A12FA001-AC4F-418D-AE19-62706E023703}">
                      <ahyp:hlinkClr xmlns:ahyp="http://schemas.microsoft.com/office/drawing/2018/hyperlinkcolor" val="tx"/>
                    </a:ext>
                  </a:extLst>
                </a:hlinkClick>
              </a:rPr>
              <a:t>varyansı</a:t>
            </a:r>
            <a:r>
              <a:rPr lang="tr" sz="1050">
                <a:solidFill>
                  <a:srgbClr val="202122"/>
                </a:solidFill>
                <a:highlight>
                  <a:srgbClr val="FFFFFF"/>
                </a:highlight>
              </a:rPr>
              <a:t> maksimize edecek şekilde bulma yöntemidir.</a:t>
            </a:r>
            <a:endParaRPr sz="1400" baseline="30000">
              <a:solidFill>
                <a:srgbClr val="202122"/>
              </a:solidFill>
              <a:highlight>
                <a:srgbClr val="FFFFFF"/>
              </a:highlight>
            </a:endParaRPr>
          </a:p>
          <a:p>
            <a:pPr marL="0" lvl="0" indent="0" algn="l" rtl="0">
              <a:spcBef>
                <a:spcPts val="0"/>
              </a:spcBef>
              <a:spcAft>
                <a:spcPts val="0"/>
              </a:spcAft>
              <a:buNone/>
            </a:pPr>
            <a:r>
              <a:rPr lang="tr" sz="1050">
                <a:solidFill>
                  <a:srgbClr val="0645AD"/>
                </a:solidFill>
                <a:highlight>
                  <a:srgbClr val="FFFFFF"/>
                </a:highlight>
                <a:uFill>
                  <a:noFill/>
                </a:uFill>
                <a:hlinkClick r:id="rId5">
                  <a:extLst>
                    <a:ext uri="{A12FA001-AC4F-418D-AE19-62706E023703}">
                      <ahyp:hlinkClr xmlns:ahyp="http://schemas.microsoft.com/office/drawing/2018/hyperlinkcolor" val="tx"/>
                    </a:ext>
                  </a:extLst>
                </a:hlinkClick>
              </a:rPr>
              <a:t>Uzayda</a:t>
            </a:r>
            <a:r>
              <a:rPr lang="tr" sz="1050">
                <a:solidFill>
                  <a:srgbClr val="202122"/>
                </a:solidFill>
                <a:highlight>
                  <a:srgbClr val="FFFFFF"/>
                </a:highlight>
              </a:rPr>
              <a:t> bir noktalar kümesi için, </a:t>
            </a:r>
            <a:r>
              <a:rPr lang="tr" sz="1050">
                <a:solidFill>
                  <a:srgbClr val="202122"/>
                </a:solidFill>
                <a:highlight>
                  <a:srgbClr val="FFAB40"/>
                </a:highlight>
              </a:rPr>
              <a:t>tüm noktalara ortalama uzaklığı en az olan "en uygun doğru" seçilir. </a:t>
            </a:r>
            <a:endParaRPr sz="1050">
              <a:solidFill>
                <a:srgbClr val="202122"/>
              </a:solidFill>
              <a:highlight>
                <a:srgbClr val="FFAB40"/>
              </a:highlight>
            </a:endParaRPr>
          </a:p>
          <a:p>
            <a:pPr marL="0" lvl="0" indent="0" algn="l" rtl="0">
              <a:spcBef>
                <a:spcPts val="0"/>
              </a:spcBef>
              <a:spcAft>
                <a:spcPts val="0"/>
              </a:spcAft>
              <a:buNone/>
            </a:pPr>
            <a:r>
              <a:rPr lang="tr" sz="1050">
                <a:solidFill>
                  <a:srgbClr val="202122"/>
                </a:solidFill>
                <a:highlight>
                  <a:srgbClr val="FFFFFF"/>
                </a:highlight>
              </a:rPr>
              <a:t>Daha sonra bu doğruya dik olanlar arasından yine en uygun doğru seçilerek, bu adımlar, yeni bir boyutun </a:t>
            </a:r>
            <a:r>
              <a:rPr lang="tr" sz="1050">
                <a:solidFill>
                  <a:srgbClr val="0645AD"/>
                </a:solidFill>
                <a:highlight>
                  <a:srgbClr val="FFFFFF"/>
                </a:highlight>
                <a:uFill>
                  <a:noFill/>
                </a:uFill>
                <a:hlinkClick r:id="rId4">
                  <a:extLst>
                    <a:ext uri="{A12FA001-AC4F-418D-AE19-62706E023703}">
                      <ahyp:hlinkClr xmlns:ahyp="http://schemas.microsoft.com/office/drawing/2018/hyperlinkcolor" val="tx"/>
                    </a:ext>
                  </a:extLst>
                </a:hlinkClick>
              </a:rPr>
              <a:t>varyansı</a:t>
            </a:r>
            <a:r>
              <a:rPr lang="tr" sz="1050">
                <a:solidFill>
                  <a:srgbClr val="202122"/>
                </a:solidFill>
                <a:highlight>
                  <a:srgbClr val="FFFFFF"/>
                </a:highlight>
              </a:rPr>
              <a:t> belirli bir eşiğin altına inene kadar tekrarlanır.</a:t>
            </a:r>
            <a:endParaRPr sz="1400" baseline="30000">
              <a:solidFill>
                <a:srgbClr val="202122"/>
              </a:solidFill>
              <a:highlight>
                <a:srgbClr val="FFFFFF"/>
              </a:highlight>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orjinal x-y boyutlarını döndür, orjinal x-y boyutları yerine yeni boyut elde edecek ve bu boyutların iz düşümlerinden yola çıkarak efektik bir analiz elde edecek </a:t>
            </a:r>
            <a:endParaRPr>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sahip olunan verinin özniteliklerinin çıkartılmasından geliyor.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çok eski bir yöntem, temel veri madenciliği yöntemlerinden biri</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aslında bir boyut değiştirme yöntemi, boyutu döndürme, boyutun eğimini değiştirme, </a:t>
            </a:r>
            <a:endParaRPr>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tr" sz="1000">
                <a:solidFill>
                  <a:schemeClr val="dk1"/>
                </a:solidFill>
                <a:highlight>
                  <a:schemeClr val="accent4"/>
                </a:highlight>
              </a:rPr>
              <a:t>Adım 1: Veri kümesini standartlaştırın.</a:t>
            </a:r>
            <a:endParaRPr sz="1000">
              <a:solidFill>
                <a:schemeClr val="dk1"/>
              </a:solidFill>
              <a:highlight>
                <a:schemeClr val="accent4"/>
              </a:highlight>
            </a:endParaRPr>
          </a:p>
          <a:p>
            <a:pPr marL="0" lvl="0" indent="0" algn="l" rtl="0">
              <a:spcBef>
                <a:spcPts val="0"/>
              </a:spcBef>
              <a:spcAft>
                <a:spcPts val="0"/>
              </a:spcAft>
              <a:buClr>
                <a:schemeClr val="dk1"/>
              </a:buClr>
              <a:buSzPts val="1100"/>
              <a:buFont typeface="Arial"/>
              <a:buNone/>
            </a:pPr>
            <a:r>
              <a:rPr lang="tr" sz="1000">
                <a:solidFill>
                  <a:schemeClr val="dk1"/>
                </a:solidFill>
              </a:rPr>
              <a:t>Mesela elimizdeki 0-5 arasında input değeri bulunan 5 eleman var, ortalaması 0, starndart sapması 1 olan bir formule sokarsak hepsi scale edilmiş olur, veriye göre çeşitli formuller kullanabiliriz. </a:t>
            </a:r>
            <a:endParaRPr sz="1000">
              <a:solidFill>
                <a:schemeClr val="dk1"/>
              </a:solidFill>
            </a:endParaRPr>
          </a:p>
          <a:p>
            <a:pPr marL="0" lvl="0" indent="0" algn="l" rtl="0">
              <a:spcBef>
                <a:spcPts val="0"/>
              </a:spcBef>
              <a:spcAft>
                <a:spcPts val="0"/>
              </a:spcAft>
              <a:buClr>
                <a:schemeClr val="dk1"/>
              </a:buClr>
              <a:buSzPts val="1100"/>
              <a:buFont typeface="Arial"/>
              <a:buNone/>
            </a:pPr>
            <a:r>
              <a:rPr lang="tr" sz="900">
                <a:solidFill>
                  <a:schemeClr val="dk1"/>
                </a:solidFill>
                <a:highlight>
                  <a:srgbClr val="FFFFFF"/>
                </a:highlight>
                <a:latin typeface="Courier New"/>
                <a:ea typeface="Courier New"/>
                <a:cs typeface="Courier New"/>
                <a:sym typeface="Courier New"/>
              </a:rPr>
              <a:t>X = </a:t>
            </a:r>
            <a:r>
              <a:rPr lang="tr" sz="900">
                <a:solidFill>
                  <a:srgbClr val="0086B3"/>
                </a:solidFill>
                <a:highlight>
                  <a:srgbClr val="FFFFFF"/>
                </a:highlight>
                <a:latin typeface="Courier New"/>
                <a:ea typeface="Courier New"/>
                <a:cs typeface="Courier New"/>
                <a:sym typeface="Courier New"/>
              </a:rPr>
              <a:t>StandardScaler</a:t>
            </a:r>
            <a:r>
              <a:rPr lang="tr" sz="900">
                <a:solidFill>
                  <a:srgbClr val="777777"/>
                </a:solidFill>
                <a:highlight>
                  <a:srgbClr val="FFFFFF"/>
                </a:highlight>
                <a:latin typeface="Courier New"/>
                <a:ea typeface="Courier New"/>
                <a:cs typeface="Courier New"/>
                <a:sym typeface="Courier New"/>
              </a:rPr>
              <a:t>()</a:t>
            </a:r>
            <a:r>
              <a:rPr lang="tr" sz="900">
                <a:solidFill>
                  <a:schemeClr val="dk1"/>
                </a:solidFill>
                <a:highlight>
                  <a:srgbClr val="FFFFFF"/>
                </a:highlight>
                <a:latin typeface="Courier New"/>
                <a:ea typeface="Courier New"/>
                <a:cs typeface="Courier New"/>
                <a:sym typeface="Courier New"/>
              </a:rPr>
              <a:t>.</a:t>
            </a:r>
            <a:r>
              <a:rPr lang="tr" sz="900">
                <a:solidFill>
                  <a:srgbClr val="0086B3"/>
                </a:solidFill>
                <a:highlight>
                  <a:srgbClr val="FFFFFF"/>
                </a:highlight>
                <a:latin typeface="Courier New"/>
                <a:ea typeface="Courier New"/>
                <a:cs typeface="Courier New"/>
                <a:sym typeface="Courier New"/>
              </a:rPr>
              <a:t>fit_transform</a:t>
            </a:r>
            <a:r>
              <a:rPr lang="tr" sz="900">
                <a:solidFill>
                  <a:srgbClr val="777777"/>
                </a:solidFill>
                <a:highlight>
                  <a:srgbClr val="FFFFFF"/>
                </a:highlight>
                <a:latin typeface="Courier New"/>
                <a:ea typeface="Courier New"/>
                <a:cs typeface="Courier New"/>
                <a:sym typeface="Courier New"/>
              </a:rPr>
              <a:t>(</a:t>
            </a:r>
            <a:r>
              <a:rPr lang="tr" sz="900">
                <a:solidFill>
                  <a:schemeClr val="dk1"/>
                </a:solidFill>
                <a:highlight>
                  <a:srgbClr val="FFFFFF"/>
                </a:highlight>
                <a:latin typeface="Courier New"/>
                <a:ea typeface="Courier New"/>
                <a:cs typeface="Courier New"/>
                <a:sym typeface="Courier New"/>
              </a:rPr>
              <a:t>X</a:t>
            </a:r>
            <a:r>
              <a:rPr lang="tr" sz="900">
                <a:solidFill>
                  <a:srgbClr val="777777"/>
                </a:solidFill>
                <a:highlight>
                  <a:srgbClr val="FFFFFF"/>
                </a:highlight>
                <a:latin typeface="Courier New"/>
                <a:ea typeface="Courier New"/>
                <a:cs typeface="Courier New"/>
                <a:sym typeface="Courier New"/>
              </a:rPr>
              <a:t>)</a:t>
            </a:r>
            <a:endParaRPr sz="1000">
              <a:solidFill>
                <a:schemeClr val="dk1"/>
              </a:solidFill>
            </a:endParaRPr>
          </a:p>
          <a:p>
            <a:pPr marL="0" lvl="0" indent="0" algn="l" rtl="0">
              <a:spcBef>
                <a:spcPts val="0"/>
              </a:spcBef>
              <a:spcAft>
                <a:spcPts val="0"/>
              </a:spcAft>
              <a:buClr>
                <a:schemeClr val="dk1"/>
              </a:buClr>
              <a:buSzPts val="1100"/>
              <a:buFont typeface="Arial"/>
              <a:buNone/>
            </a:pPr>
            <a:r>
              <a:rPr lang="tr" sz="1000">
                <a:solidFill>
                  <a:schemeClr val="dk1"/>
                </a:solidFill>
                <a:highlight>
                  <a:schemeClr val="accent4"/>
                </a:highlight>
              </a:rPr>
              <a:t>Adım 2: Veri kümesindeki özellikler için kovaryans matrisini hesaplayın.</a:t>
            </a:r>
            <a:endParaRPr sz="1000">
              <a:solidFill>
                <a:schemeClr val="dk1"/>
              </a:solidFill>
              <a:highlight>
                <a:schemeClr val="accent4"/>
              </a:highlight>
            </a:endParaRPr>
          </a:p>
          <a:p>
            <a:pPr marL="0" lvl="0" indent="0" algn="l" rtl="0">
              <a:spcBef>
                <a:spcPts val="0"/>
              </a:spcBef>
              <a:spcAft>
                <a:spcPts val="0"/>
              </a:spcAft>
              <a:buClr>
                <a:schemeClr val="dk1"/>
              </a:buClr>
              <a:buSzPts val="1100"/>
              <a:buFont typeface="Arial"/>
              <a:buNone/>
            </a:pPr>
            <a:r>
              <a:rPr lang="tr" sz="1000">
                <a:solidFill>
                  <a:schemeClr val="dk1"/>
                </a:solidFill>
              </a:rPr>
              <a:t>Kovaryans, iki özelliğin birbiriyle nasıl değiştiğini ölçer. </a:t>
            </a:r>
            <a:r>
              <a:rPr lang="tr" sz="800">
                <a:solidFill>
                  <a:schemeClr val="dk1"/>
                </a:solidFill>
              </a:rPr>
              <a:t>(</a:t>
            </a:r>
            <a:r>
              <a:rPr lang="tr">
                <a:solidFill>
                  <a:schemeClr val="dk1"/>
                </a:solidFill>
                <a:highlight>
                  <a:schemeClr val="lt1"/>
                </a:highlight>
                <a:latin typeface="Roboto"/>
                <a:ea typeface="Roboto"/>
                <a:cs typeface="Roboto"/>
                <a:sym typeface="Roboto"/>
              </a:rPr>
              <a:t>doğrusal ilişkinin değişkenliğini ölçen bir kavramdır.) </a:t>
            </a:r>
            <a:r>
              <a:rPr lang="tr" sz="1000">
                <a:solidFill>
                  <a:schemeClr val="dk1"/>
                </a:solidFill>
              </a:rPr>
              <a:t>Pozitif kovaryans, özelliklerin birlikte arttığını ve azaldığını gösterir. negatif bir kovaryans, iki özelliğin zıt yönlerde değiştiğini gösterir.</a:t>
            </a:r>
            <a:endParaRPr sz="1000">
              <a:solidFill>
                <a:schemeClr val="dk1"/>
              </a:solidFill>
            </a:endParaRPr>
          </a:p>
          <a:p>
            <a:pPr marL="0" lvl="0" indent="0" algn="l" rtl="0">
              <a:spcBef>
                <a:spcPts val="0"/>
              </a:spcBef>
              <a:spcAft>
                <a:spcPts val="0"/>
              </a:spcAft>
              <a:buClr>
                <a:schemeClr val="dk1"/>
              </a:buClr>
              <a:buSzPts val="1100"/>
              <a:buFont typeface="Arial"/>
              <a:buNone/>
            </a:pPr>
            <a:r>
              <a:rPr lang="tr" sz="1000">
                <a:solidFill>
                  <a:schemeClr val="dk1"/>
                </a:solidFill>
                <a:highlight>
                  <a:schemeClr val="accent4"/>
                </a:highlight>
              </a:rPr>
              <a:t>Adım 3: Kovaryans matrisi için özdeğerleri ve özvektörleri hesaplayın.</a:t>
            </a:r>
            <a:endParaRPr sz="1000">
              <a:solidFill>
                <a:schemeClr val="dk1"/>
              </a:solidFill>
              <a:highlight>
                <a:schemeClr val="accent4"/>
              </a:highlight>
            </a:endParaRPr>
          </a:p>
          <a:p>
            <a:pPr marL="0" lvl="0" indent="0" algn="l" rtl="0">
              <a:spcBef>
                <a:spcPts val="0"/>
              </a:spcBef>
              <a:spcAft>
                <a:spcPts val="0"/>
              </a:spcAft>
              <a:buClr>
                <a:schemeClr val="dk1"/>
              </a:buClr>
              <a:buSzPts val="1100"/>
              <a:buFont typeface="Arial"/>
              <a:buNone/>
            </a:pPr>
            <a:r>
              <a:rPr lang="tr" sz="1000">
                <a:solidFill>
                  <a:schemeClr val="dk1"/>
                </a:solidFill>
              </a:rPr>
              <a:t>Özvektörler, kovaryans matrisinin temel bileşenlerini (maksimum varyansın yönleri) temsil eder. </a:t>
            </a:r>
            <a:endParaRPr sz="1000">
              <a:solidFill>
                <a:schemeClr val="dk1"/>
              </a:solidFill>
            </a:endParaRPr>
          </a:p>
          <a:p>
            <a:pPr marL="0" lvl="0" indent="0" algn="l" rtl="0">
              <a:spcBef>
                <a:spcPts val="0"/>
              </a:spcBef>
              <a:spcAft>
                <a:spcPts val="0"/>
              </a:spcAft>
              <a:buClr>
                <a:schemeClr val="dk1"/>
              </a:buClr>
              <a:buSzPts val="1100"/>
              <a:buFont typeface="Arial"/>
              <a:buNone/>
            </a:pPr>
            <a:r>
              <a:rPr lang="tr" sz="1000">
                <a:solidFill>
                  <a:schemeClr val="dk1"/>
                </a:solidFill>
              </a:rPr>
              <a:t>Özdeğerler, karşılık gelen büyüklükleridir. Karşılık gelen en büyük özdeğere sahip özvektör, maksimum varyansın yönünü temsil eder.</a:t>
            </a:r>
            <a:endParaRPr sz="1000">
              <a:solidFill>
                <a:schemeClr val="dk1"/>
              </a:solidFill>
            </a:endParaRPr>
          </a:p>
          <a:p>
            <a:pPr marL="0" lvl="0" indent="0" algn="l" rtl="0">
              <a:spcBef>
                <a:spcPts val="0"/>
              </a:spcBef>
              <a:spcAft>
                <a:spcPts val="0"/>
              </a:spcAft>
              <a:buClr>
                <a:schemeClr val="dk1"/>
              </a:buClr>
              <a:buSzPts val="1100"/>
              <a:buFont typeface="Arial"/>
              <a:buNone/>
            </a:pPr>
            <a:r>
              <a:rPr lang="tr" sz="1000">
                <a:solidFill>
                  <a:schemeClr val="dk1"/>
                </a:solidFill>
                <a:highlight>
                  <a:schemeClr val="accent4"/>
                </a:highlight>
              </a:rPr>
              <a:t>Adım 4: Özdeğerleri ve bunlara karşılık gelen özvektörleri sıralayın.</a:t>
            </a:r>
            <a:endParaRPr sz="1000">
              <a:solidFill>
                <a:schemeClr val="dk1"/>
              </a:solidFill>
              <a:highlight>
                <a:schemeClr val="accent4"/>
              </a:highlight>
            </a:endParaRPr>
          </a:p>
          <a:p>
            <a:pPr marL="0" lvl="0" indent="0" algn="l" rtl="0">
              <a:spcBef>
                <a:spcPts val="0"/>
              </a:spcBef>
              <a:spcAft>
                <a:spcPts val="0"/>
              </a:spcAft>
              <a:buClr>
                <a:schemeClr val="dk1"/>
              </a:buClr>
              <a:buSzPts val="1100"/>
              <a:buFont typeface="Arial"/>
              <a:buNone/>
            </a:pPr>
            <a:r>
              <a:rPr lang="tr" sz="1000">
                <a:solidFill>
                  <a:schemeClr val="dk1"/>
                </a:solidFill>
              </a:rPr>
              <a:t>Artık öz değer ve özvektör hesaplandığına göre, özdeğerlerinin büyüklüğüne göre sıralanmaları gerekiyor.</a:t>
            </a:r>
            <a:endParaRPr sz="1000">
              <a:solidFill>
                <a:schemeClr val="dk1"/>
              </a:solidFill>
            </a:endParaRPr>
          </a:p>
          <a:p>
            <a:pPr marL="0" lvl="0" indent="0" algn="l" rtl="0">
              <a:spcBef>
                <a:spcPts val="0"/>
              </a:spcBef>
              <a:spcAft>
                <a:spcPts val="0"/>
              </a:spcAft>
              <a:buClr>
                <a:schemeClr val="dk1"/>
              </a:buClr>
              <a:buSzPts val="1100"/>
              <a:buFont typeface="Arial"/>
              <a:buNone/>
            </a:pPr>
            <a:r>
              <a:rPr lang="tr" sz="1000">
                <a:solidFill>
                  <a:schemeClr val="dk1"/>
                </a:solidFill>
              </a:rPr>
              <a:t>Ana bileşenler, karşılık gelen öz değerlerinin büyüklüğüne göre sıralandığına göre, boyutsallık indirgemesi için kaç tane temel bileşen seçileceğini belirleme zamanı gelmiştir. Bu, özdeğerlerin kümülatif toplamını çizerek yapılabilir.</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tr" sz="1000">
                <a:solidFill>
                  <a:schemeClr val="dk1"/>
                </a:solidFill>
                <a:highlight>
                  <a:schemeClr val="accent4"/>
                </a:highlight>
              </a:rPr>
              <a:t>Adım 5: k özdeğerleri seçin ve bir özvektör matrisi oluşturun.</a:t>
            </a:r>
            <a:endParaRPr sz="1000">
              <a:solidFill>
                <a:schemeClr val="dk1"/>
              </a:solidFill>
              <a:highlight>
                <a:schemeClr val="accent4"/>
              </a:highlight>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tr" sz="1000">
                <a:solidFill>
                  <a:schemeClr val="dk1"/>
                </a:solidFill>
              </a:rPr>
              <a:t>Adım 6: Orijinal matrisi dönüştürün.</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tr" sz="900">
                <a:solidFill>
                  <a:schemeClr val="dk1"/>
                </a:solidFill>
                <a:highlight>
                  <a:srgbClr val="FFFFFF"/>
                </a:highlight>
                <a:latin typeface="Roboto"/>
                <a:ea typeface="Roboto"/>
                <a:cs typeface="Roboto"/>
                <a:sym typeface="Roboto"/>
              </a:rPr>
              <a:t>Kovaryans iki değişken arasındaki doğrusal ilişkinin değişkenliğini ölçen bir kavramdır. </a:t>
            </a:r>
            <a:endParaRPr sz="9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tr" sz="900">
                <a:solidFill>
                  <a:srgbClr val="574D4D"/>
                </a:solidFill>
                <a:highlight>
                  <a:srgbClr val="FFFFFF"/>
                </a:highlight>
              </a:rPr>
              <a:t>Kovaryans 2 veri arasındaki artış-azalış ilişkisini ortaya koyar. Eğer iki veri arasında hesaplanan kovaryans pozitif ise bu veriler birbirleriyle doğru orantılıdır. </a:t>
            </a:r>
            <a:endParaRPr sz="900">
              <a:solidFill>
                <a:schemeClr val="dk1"/>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9f5842a3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9f5842a3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t-Dağıtılmış Stokastik Komşu Gömme (t-SNE), öncelikle veri keşfi ve yüksek boyutlu verilerin görselleştirilmesi için kullanılan denetimsiz, doğrusal olmayan bir tekniktir. Daha basit bir ifadeyle, t-SNE size verilerin yüksek boyutlu bir uzayda nasıl düzenlendiğine dair bir his veya sezgi verir.</a:t>
            </a:r>
            <a:endParaRPr/>
          </a:p>
          <a:p>
            <a:pPr marL="0" lvl="0" indent="0" algn="l" rtl="0">
              <a:spcBef>
                <a:spcPts val="0"/>
              </a:spcBef>
              <a:spcAft>
                <a:spcPts val="0"/>
              </a:spcAft>
              <a:buNone/>
            </a:pPr>
            <a:endParaRPr/>
          </a:p>
          <a:p>
            <a:pPr marL="0" lvl="0" indent="0" algn="l" rtl="0">
              <a:spcBef>
                <a:spcPts val="0"/>
              </a:spcBef>
              <a:spcAft>
                <a:spcPts val="0"/>
              </a:spcAft>
              <a:buNone/>
            </a:pPr>
            <a:r>
              <a:rPr lang="tr"/>
              <a:t>t-SNE algoritması, yüksek boyutlu uzaydaki ve düşük boyutlu uzaydaki örnek çiftleri arasında bir benzerlik ölçüsü hesaplar. Daha sonra bir maliyet fonksiyonu kullanarak bu iki benzerlik ölçüsünü optimize etmeye çalışır.</a:t>
            </a:r>
            <a:endParaRPr/>
          </a:p>
          <a:p>
            <a:pPr marL="0" lvl="0" indent="0" algn="l" rtl="0">
              <a:spcBef>
                <a:spcPts val="0"/>
              </a:spcBef>
              <a:spcAft>
                <a:spcPts val="0"/>
              </a:spcAft>
              <a:buNone/>
            </a:pPr>
            <a:endParaRPr/>
          </a:p>
          <a:p>
            <a:pPr marL="0" lvl="0" indent="0" algn="l" rtl="0">
              <a:spcBef>
                <a:spcPts val="0"/>
              </a:spcBef>
              <a:spcAft>
                <a:spcPts val="0"/>
              </a:spcAft>
              <a:buNone/>
            </a:pPr>
            <a:r>
              <a:rPr lang="tr" sz="1200">
                <a:solidFill>
                  <a:schemeClr val="dk1"/>
                </a:solidFill>
                <a:highlight>
                  <a:srgbClr val="FFFFFF"/>
                </a:highlight>
              </a:rPr>
              <a:t> t-SNE algoritmasının ana fikri, noktalar arasındaki uzaklıkları olabildiğince koruyacak bir şekilde düşük boyutlu bir temsil bulmaktır</a:t>
            </a:r>
            <a:endParaRPr sz="1200">
              <a:solidFill>
                <a:schemeClr val="dk1"/>
              </a:solidFill>
              <a:highlight>
                <a:srgbClr val="FFFFFF"/>
              </a:highlight>
            </a:endParaRPr>
          </a:p>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tr" sz="1200">
                <a:solidFill>
                  <a:schemeClr val="dk1"/>
                </a:solidFill>
                <a:highlight>
                  <a:srgbClr val="FFFFFF"/>
                </a:highlight>
              </a:rPr>
              <a:t>--PCA-- </a:t>
            </a:r>
            <a:endParaRPr sz="1200">
              <a:solidFill>
                <a:schemeClr val="dk1"/>
              </a:solidFill>
              <a:highlight>
                <a:srgbClr val="FFFFFF"/>
              </a:highlight>
            </a:endParaRPr>
          </a:p>
          <a:p>
            <a:pPr marL="0" lvl="0" indent="0" algn="l" rtl="0">
              <a:spcBef>
                <a:spcPts val="0"/>
              </a:spcBef>
              <a:spcAft>
                <a:spcPts val="0"/>
              </a:spcAft>
              <a:buNone/>
            </a:pPr>
            <a:r>
              <a:rPr lang="tr" sz="1200">
                <a:solidFill>
                  <a:schemeClr val="dk1"/>
                </a:solidFill>
                <a:highlight>
                  <a:srgbClr val="FFFFFF"/>
                </a:highlight>
              </a:rPr>
              <a:t>Özellik çıkarma ve görselleştirme için kullanılan denetimsiz, deterministik bir algoritma</a:t>
            </a:r>
            <a:endParaRPr sz="1200">
              <a:solidFill>
                <a:schemeClr val="dk1"/>
              </a:solidFill>
              <a:highlight>
                <a:srgbClr val="FFFFFF"/>
              </a:highlight>
            </a:endParaRPr>
          </a:p>
          <a:p>
            <a:pPr marL="0" lvl="0" indent="0" algn="l" rtl="0">
              <a:spcBef>
                <a:spcPts val="0"/>
              </a:spcBef>
              <a:spcAft>
                <a:spcPts val="0"/>
              </a:spcAft>
              <a:buNone/>
            </a:pPr>
            <a:r>
              <a:rPr lang="tr" sz="1200">
                <a:solidFill>
                  <a:schemeClr val="dk1"/>
                </a:solidFill>
                <a:highlight>
                  <a:srgbClr val="FFFFFF"/>
                </a:highlight>
              </a:rPr>
              <a:t>t-DSNE</a:t>
            </a:r>
            <a:endParaRPr sz="1200">
              <a:solidFill>
                <a:schemeClr val="dk1"/>
              </a:solidFill>
              <a:highlight>
                <a:srgbClr val="FFFFFF"/>
              </a:highlight>
            </a:endParaRPr>
          </a:p>
          <a:p>
            <a:pPr marL="0" lvl="0" indent="0" algn="l" rtl="0">
              <a:spcBef>
                <a:spcPts val="0"/>
              </a:spcBef>
              <a:spcAft>
                <a:spcPts val="0"/>
              </a:spcAft>
              <a:buNone/>
            </a:pPr>
            <a:r>
              <a:rPr lang="tr" sz="1200">
                <a:solidFill>
                  <a:schemeClr val="dk1"/>
                </a:solidFill>
                <a:highlight>
                  <a:srgbClr val="FFFFFF"/>
                </a:highlight>
              </a:rPr>
              <a:t>Yalnızca görselleştirme için kullanılan denetimsiz, rastgele bir algoritma</a:t>
            </a:r>
            <a:endParaRPr sz="1200">
              <a:solidFill>
                <a:schemeClr val="dk1"/>
              </a:solidFill>
              <a:highlight>
                <a:srgbClr val="FFFFFF"/>
              </a:highlight>
            </a:endParaRPr>
          </a:p>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tr" sz="1200">
                <a:solidFill>
                  <a:schemeClr val="dk1"/>
                </a:solidFill>
                <a:highlight>
                  <a:srgbClr val="FFFFFF"/>
                </a:highlight>
              </a:rPr>
              <a:t>--PCA--</a:t>
            </a:r>
            <a:endParaRPr sz="1200">
              <a:solidFill>
                <a:schemeClr val="dk1"/>
              </a:solidFill>
              <a:highlight>
                <a:srgbClr val="FFFFFF"/>
              </a:highlight>
            </a:endParaRPr>
          </a:p>
          <a:p>
            <a:pPr marL="0" lvl="0" indent="0" algn="l" rtl="0">
              <a:spcBef>
                <a:spcPts val="0"/>
              </a:spcBef>
              <a:spcAft>
                <a:spcPts val="0"/>
              </a:spcAft>
              <a:buNone/>
            </a:pPr>
            <a:r>
              <a:rPr lang="tr" sz="1200">
                <a:solidFill>
                  <a:schemeClr val="dk1"/>
                </a:solidFill>
                <a:highlight>
                  <a:srgbClr val="FFFFFF"/>
                </a:highlight>
              </a:rPr>
              <a:t>daha düşük boyutlu bir uzayda farklı noktaları uzak tutmaya odaklandığı bir doğrusal boyut azaltma tekniği uygular</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tr" sz="1200">
                <a:solidFill>
                  <a:schemeClr val="dk1"/>
                </a:solidFill>
                <a:highlight>
                  <a:schemeClr val="lt1"/>
                </a:highlight>
              </a:rPr>
              <a:t>t-DSNE</a:t>
            </a:r>
            <a:endParaRPr sz="1200">
              <a:solidFill>
                <a:schemeClr val="dk1"/>
              </a:solidFill>
              <a:highlight>
                <a:schemeClr val="lt1"/>
              </a:highlight>
            </a:endParaRPr>
          </a:p>
          <a:p>
            <a:pPr marL="0" lvl="0" indent="0" algn="l" rtl="0">
              <a:spcBef>
                <a:spcPts val="0"/>
              </a:spcBef>
              <a:spcAft>
                <a:spcPts val="0"/>
              </a:spcAft>
              <a:buNone/>
            </a:pPr>
            <a:r>
              <a:rPr lang="tr" sz="1200">
                <a:solidFill>
                  <a:schemeClr val="dk1"/>
                </a:solidFill>
                <a:highlight>
                  <a:srgbClr val="FFFFFF"/>
                </a:highlight>
              </a:rPr>
              <a:t>düşük boyutlu uzayda çok benzer veri noktalarını birbirine yakın tutmaya odaklandığı, doğrusal olmayan bir boyutsallık azaltma tekniği uygular.</a:t>
            </a:r>
            <a:endParaRPr sz="1200">
              <a:solidFill>
                <a:schemeClr val="dk1"/>
              </a:solidFill>
              <a:highlight>
                <a:srgbClr val="FFFFFF"/>
              </a:highlight>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7b3786f13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7b3786f13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Kümeleme Analizi, veri analizinde önemli bir problemdir. Veri bilimcileri, hatalı çalışan sunucuları belirlemek, benzer ifade modellerine sahip genleri gruplamak ve çeşitli diğer uygulamaları gerçekleştirmek için kümelemeyi kullanır.</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tr" sz="1050">
                <a:solidFill>
                  <a:srgbClr val="4A4A4A"/>
                </a:solidFill>
                <a:highlight>
                  <a:srgbClr val="FFFFFF"/>
                </a:highlight>
              </a:rPr>
              <a:t>Uygun planlama ile cluster mimarisinin uygulanabileceği servisler neredeyse sınırsız gibidir. Ancak pratikte en çok kullanılan bazı servisleri şu şekilde sıralayabiliriz;</a:t>
            </a:r>
            <a:endParaRPr sz="1050">
              <a:solidFill>
                <a:srgbClr val="4A4A4A"/>
              </a:solidFill>
              <a:highlight>
                <a:srgbClr val="FFFFFF"/>
              </a:highlight>
            </a:endParaRPr>
          </a:p>
          <a:p>
            <a:pPr marL="647700" lvl="0" indent="-295275" algn="l" rtl="0">
              <a:lnSpc>
                <a:spcPct val="115000"/>
              </a:lnSpc>
              <a:spcBef>
                <a:spcPts val="2200"/>
              </a:spcBef>
              <a:spcAft>
                <a:spcPts val="0"/>
              </a:spcAft>
              <a:buClr>
                <a:srgbClr val="4A4A4A"/>
              </a:buClr>
              <a:buSzPts val="1050"/>
              <a:buChar char="●"/>
            </a:pPr>
            <a:r>
              <a:rPr lang="tr" sz="1050">
                <a:solidFill>
                  <a:srgbClr val="4A4A4A"/>
                </a:solidFill>
                <a:highlight>
                  <a:srgbClr val="FFFFFF"/>
                </a:highlight>
              </a:rPr>
              <a:t>Mail servisleri (MS Exchange Server, Dovecot, Exim)</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Uygulama servisleri IIS (Apache, Nginx, Internet Information Services)</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Veri tabanı servisleri (MS SQL, MySQL, MariaDB, Postgresql)</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File Server (Dosya paylaşım servisleri)</a:t>
            </a:r>
            <a:endParaRPr sz="1050">
              <a:solidFill>
                <a:srgbClr val="4A4A4A"/>
              </a:solidFill>
              <a:highlight>
                <a:srgbClr val="FFFFFF"/>
              </a:highlight>
            </a:endParaRPr>
          </a:p>
          <a:p>
            <a:pPr marL="0" lvl="0" indent="0" algn="l" rtl="0">
              <a:lnSpc>
                <a:spcPct val="140000"/>
              </a:lnSpc>
              <a:spcBef>
                <a:spcPts val="2200"/>
              </a:spcBef>
              <a:spcAft>
                <a:spcPts val="0"/>
              </a:spcAft>
              <a:buNone/>
            </a:pPr>
            <a:r>
              <a:rPr lang="tr" sz="1500" b="1">
                <a:solidFill>
                  <a:srgbClr val="333333"/>
                </a:solidFill>
                <a:highlight>
                  <a:srgbClr val="FFFFFF"/>
                </a:highlight>
              </a:rPr>
              <a:t>Cluster Yapıların Avantajları</a:t>
            </a:r>
            <a:endParaRPr sz="1500" b="1">
              <a:solidFill>
                <a:srgbClr val="333333"/>
              </a:solidFill>
              <a:highlight>
                <a:srgbClr val="FFFFFF"/>
              </a:highlight>
            </a:endParaRPr>
          </a:p>
          <a:p>
            <a:pPr marL="647700" lvl="0" indent="-295275" algn="l" rtl="0">
              <a:lnSpc>
                <a:spcPct val="115000"/>
              </a:lnSpc>
              <a:spcBef>
                <a:spcPts val="2200"/>
              </a:spcBef>
              <a:spcAft>
                <a:spcPts val="0"/>
              </a:spcAft>
              <a:buClr>
                <a:srgbClr val="4A4A4A"/>
              </a:buClr>
              <a:buSzPts val="1050"/>
              <a:buChar char="●"/>
            </a:pPr>
            <a:r>
              <a:rPr lang="tr" sz="1050">
                <a:solidFill>
                  <a:srgbClr val="4A4A4A"/>
                </a:solidFill>
                <a:highlight>
                  <a:srgbClr val="FFFFFF"/>
                </a:highlight>
              </a:rPr>
              <a:t>Donanımsal veya yazılımsal hatalar hızla algılanır ve sorunun olduğu node’un işlemleri başka bir node tarafından gerçekleştirilir. Bu özelliğiyle de cluster yapılar, özellikle kritik öneme sahip süreç ve uygulamalarda HA (high availability) konusunda oldukça önemlidir.</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Cluster yapılarda bir node’un işlemleri başka bir node’a kolaylıkla taşınabildiğinden planlı bakım çalışmalarında istemcilerin kaynaklara ve hizmetlere erişimlerinde yaşanabilecek kesintiler azalacaktır.</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Uygulamalar birden çok sunucuya dağıtıldığından yanıt sürelerinde iyileşmeler gözlenebilir.</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Cluster üzerinde çalışan tüm node’lar ve kaynaklar, tek bir sunucuda barındırılıyormuş gibi yönetilebilir.</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endParaRPr sz="1050">
              <a:solidFill>
                <a:srgbClr val="4A4A4A"/>
              </a:solidFill>
              <a:highlight>
                <a:srgbClr val="FFFFFF"/>
              </a:highlight>
            </a:endParaRPr>
          </a:p>
          <a:p>
            <a:pPr marL="0" lvl="0" indent="0" algn="l" rtl="0">
              <a:spcBef>
                <a:spcPts val="220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49ba867b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49ba867b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7b3786f13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7b3786f1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centroid base → k-means içerir</a:t>
            </a:r>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Hiç kitaplığınızı, aynı konulara ait kitapların aynı raflarda veya aynı blokta olacak şekilde organize ettiniz mi? Muhtemelen ettiniz. Benzer nesneleri birlikte gruplamayı zaten biliyorsunuz. Fikir çok basit olsa da, bu fikirden etkilenen kullanım durumlarının miktarı muazzamdır. Makine öğrenmesi literatüründe buna genellikle kümeleme denir</a:t>
            </a:r>
            <a:endParaRPr>
              <a:solidFill>
                <a:srgbClr val="292929"/>
              </a:solidFill>
              <a:highlight>
                <a:srgbClr val="FFFFFF"/>
              </a:highlight>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a103dcae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a103dcae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mesela post-it örneği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amaç: verileri en iyi şekilde özetleyen bir dizi örnek bulmak.</a:t>
            </a:r>
            <a:endParaRPr/>
          </a:p>
          <a:p>
            <a:pPr marL="0" lvl="0" indent="0" algn="l" rtl="0">
              <a:spcBef>
                <a:spcPts val="0"/>
              </a:spcBef>
              <a:spcAft>
                <a:spcPts val="0"/>
              </a:spcAft>
              <a:buNone/>
            </a:pPr>
            <a:r>
              <a:rPr lang="tr"/>
              <a:t>veri noktaları arasındaki benzerliklere dayalı olarak çalışıyor.</a:t>
            </a:r>
            <a:endParaRPr/>
          </a:p>
          <a:p>
            <a:pPr marL="0" lvl="0" indent="0" algn="l" rtl="0">
              <a:spcBef>
                <a:spcPts val="0"/>
              </a:spcBef>
              <a:spcAft>
                <a:spcPts val="0"/>
              </a:spcAft>
              <a:buNone/>
            </a:pPr>
            <a:r>
              <a:rPr lang="tr"/>
              <a:t>veri kümesindeki her örnek için küme tahmin etmeye ediyor. Tahmin sonrası her kümeyi farklı renklendiriyor.</a:t>
            </a:r>
            <a:endParaRPr/>
          </a:p>
          <a:p>
            <a:pPr marL="0" lvl="0" indent="0" algn="l" rtl="0">
              <a:spcBef>
                <a:spcPts val="0"/>
              </a:spcBef>
              <a:spcAft>
                <a:spcPts val="0"/>
              </a:spcAft>
              <a:buNone/>
            </a:pPr>
            <a:endParaRPr/>
          </a:p>
          <a:p>
            <a:pPr marL="0" lvl="0" indent="0" algn="l" rtl="0">
              <a:spcBef>
                <a:spcPts val="0"/>
              </a:spcBef>
              <a:spcAft>
                <a:spcPts val="0"/>
              </a:spcAft>
              <a:buNone/>
            </a:pPr>
            <a:r>
              <a:rPr lang="tr"/>
              <a:t>çok ve gereksiz sayıda küme bulmak, çok veri ile kötü çalışmak gibi sıkıntıları var</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tr">
                <a:solidFill>
                  <a:schemeClr val="dk1"/>
                </a:solidFill>
              </a:rPr>
              <a:t>bu algoritma iki bilgiye ihtiyaç duyar;</a:t>
            </a:r>
            <a:endParaRPr/>
          </a:p>
          <a:p>
            <a:pPr marL="0" lvl="0" indent="0" algn="l" rtl="0">
              <a:spcBef>
                <a:spcPts val="0"/>
              </a:spcBef>
              <a:spcAft>
                <a:spcPts val="0"/>
              </a:spcAft>
              <a:buNone/>
            </a:pPr>
            <a:r>
              <a:rPr lang="tr"/>
              <a:t>2 data arasında</a:t>
            </a:r>
            <a:r>
              <a:rPr lang="tr" b="1"/>
              <a:t> benzerlik</a:t>
            </a:r>
            <a:r>
              <a:rPr lang="tr"/>
              <a:t> (similarities): Benzerlik, k veri noktasının i veri noktası için örnek olmaya ne kadar uygun olduğunu gösterir.</a:t>
            </a:r>
            <a:endParaRPr/>
          </a:p>
          <a:p>
            <a:pPr marL="0" lvl="0" indent="0" algn="l" rtl="0">
              <a:spcBef>
                <a:spcPts val="0"/>
              </a:spcBef>
              <a:spcAft>
                <a:spcPts val="0"/>
              </a:spcAft>
              <a:buNone/>
            </a:pPr>
            <a:r>
              <a:rPr lang="tr" b="1"/>
              <a:t>preferences </a:t>
            </a:r>
            <a:r>
              <a:rPr lang="tr"/>
              <a:t>(tercihler): tercih küme sayısını etkiler</a:t>
            </a:r>
            <a:endParaRPr/>
          </a:p>
          <a:p>
            <a:pPr marL="0" lvl="0" indent="0" algn="l" rtl="0">
              <a:spcBef>
                <a:spcPts val="0"/>
              </a:spcBef>
              <a:spcAft>
                <a:spcPts val="0"/>
              </a:spcAft>
              <a:buNone/>
            </a:pPr>
            <a:endParaRPr/>
          </a:p>
          <a:p>
            <a:pPr marL="0" lvl="0" indent="0" algn="l" rtl="0">
              <a:spcBef>
                <a:spcPts val="0"/>
              </a:spcBef>
              <a:spcAft>
                <a:spcPts val="0"/>
              </a:spcAft>
              <a:buNone/>
            </a:pPr>
            <a:r>
              <a:rPr lang="tr">
                <a:highlight>
                  <a:srgbClr val="EAD1DC"/>
                </a:highlight>
              </a:rPr>
              <a:t>Yakınlık yayılımı</a:t>
            </a:r>
            <a:r>
              <a:rPr lang="tr"/>
              <a:t>, iyi bir dizi örnek ve küme ortaya çıkana kadar gerçek değerli mesajları ağın kenarları boyunca özyinelemeli olarak iletir. • Mesajlar şunları içerir: – sorumluluk – uygunluk</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e49ba867b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e49ba867b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Hiyerarşik kümeleme yöntemleri, bölümleme yöntemlerinden farklıdır. Veri noktalarını benzerliklerine göre seviyelere / hiyerarşilere ayırırlar. Bu seviyeler birlikte ağaç benzeri bir yapı oluşturur (dendrogram). Bu bölünme iki şekilde gerçekleşebilir — yukarıdan aşağıya ve aşağıdan yukarıya.</a:t>
            </a:r>
            <a:endParaRPr>
              <a:solidFill>
                <a:srgbClr val="292929"/>
              </a:solidFill>
              <a:highlight>
                <a:srgbClr val="FFFFFF"/>
              </a:highlight>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Hiyerarşik kümeleme adındanda anlaşılacağı üzere bir kümeleme algoritmasıdır. </a:t>
            </a:r>
            <a:r>
              <a:rPr lang="tr" sz="1200">
                <a:solidFill>
                  <a:srgbClr val="292929"/>
                </a:solidFill>
                <a:highlight>
                  <a:srgbClr val="FFFF00"/>
                </a:highlight>
                <a:latin typeface="Georgia"/>
                <a:ea typeface="Georgia"/>
                <a:cs typeface="Georgia"/>
                <a:sym typeface="Georgia"/>
              </a:rPr>
              <a:t>Agglomerative </a:t>
            </a:r>
            <a:r>
              <a:rPr lang="tr" sz="1200" i="1">
                <a:solidFill>
                  <a:srgbClr val="292929"/>
                </a:solidFill>
                <a:highlight>
                  <a:srgbClr val="FFFF00"/>
                </a:highlight>
                <a:latin typeface="Georgia"/>
                <a:ea typeface="Georgia"/>
                <a:cs typeface="Georgia"/>
                <a:sym typeface="Georgia"/>
              </a:rPr>
              <a:t>( Parçadan bütüne )</a:t>
            </a:r>
            <a:r>
              <a:rPr lang="tr" sz="1200">
                <a:solidFill>
                  <a:srgbClr val="292929"/>
                </a:solidFill>
                <a:highlight>
                  <a:srgbClr val="FFFFFF"/>
                </a:highlight>
                <a:latin typeface="Georgia"/>
                <a:ea typeface="Georgia"/>
                <a:cs typeface="Georgia"/>
                <a:sym typeface="Georgia"/>
              </a:rPr>
              <a:t> ve Divisive </a:t>
            </a:r>
            <a:r>
              <a:rPr lang="tr" sz="1200" i="1">
                <a:solidFill>
                  <a:srgbClr val="292929"/>
                </a:solidFill>
                <a:highlight>
                  <a:srgbClr val="FFFFFF"/>
                </a:highlight>
                <a:latin typeface="Georgia"/>
                <a:ea typeface="Georgia"/>
                <a:cs typeface="Georgia"/>
                <a:sym typeface="Georgia"/>
              </a:rPr>
              <a:t>( Bütünden parçaya )</a:t>
            </a:r>
            <a:r>
              <a:rPr lang="tr" sz="1200">
                <a:solidFill>
                  <a:srgbClr val="292929"/>
                </a:solidFill>
                <a:highlight>
                  <a:srgbClr val="FFFFFF"/>
                </a:highlight>
                <a:latin typeface="Georgia"/>
                <a:ea typeface="Georgia"/>
                <a:cs typeface="Georgia"/>
                <a:sym typeface="Georgia"/>
              </a:rPr>
              <a:t> olarak iki farklı varyasyonu vardır.</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Agglomerative varyasyonunu anlatmaya çalışırsak </a:t>
            </a:r>
            <a:r>
              <a:rPr lang="tr" sz="1200">
                <a:solidFill>
                  <a:srgbClr val="292929"/>
                </a:solidFill>
                <a:highlight>
                  <a:srgbClr val="FFFF00"/>
                </a:highlight>
                <a:latin typeface="Georgia"/>
                <a:ea typeface="Georgia"/>
                <a:cs typeface="Georgia"/>
                <a:sym typeface="Georgia"/>
              </a:rPr>
              <a:t>ilk önce tüm veriler bir küme haline getirilir yani N tane eleman varsa N tane küme oluşur. Daha sonra birbirine mesafe olarak yakın olan kümeler birleşerek yeni bir küme oluşturur. Bu durum sistem kararlı oluncaya kadar devam eder</a:t>
            </a:r>
            <a:r>
              <a:rPr lang="tr" sz="1200">
                <a:solidFill>
                  <a:srgbClr val="292929"/>
                </a:solidFill>
                <a:highlight>
                  <a:srgbClr val="FFFFFF"/>
                </a:highlight>
                <a:latin typeface="Georgia"/>
                <a:ea typeface="Georgia"/>
                <a:cs typeface="Georgia"/>
                <a:sym typeface="Georgia"/>
              </a:rPr>
              <a:t>. Divisive ise Agglomerative’ in tam tersidir. İlk başta tüm veriler tek bir küme oluşturulur. Daha sonra bu küme parçalanarak kümeleme işlemi yapılır.,</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sağ görsel örneğinde de yer alan;</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Dendrogram, benzer veri kümeleri arasındaki ilişkileri veya hiyerarşik kümelenmeyi gösteren bir ağaç diyagramıdır. Kaç tane küme oluşturacağımız bilgisini verir.</a:t>
            </a:r>
            <a:r>
              <a:rPr lang="tr" sz="1200" b="1">
                <a:solidFill>
                  <a:srgbClr val="292929"/>
                </a:solidFill>
                <a:highlight>
                  <a:srgbClr val="FFFFFF"/>
                </a:highlight>
                <a:latin typeface="Georgia"/>
                <a:ea typeface="Georgia"/>
                <a:cs typeface="Georgia"/>
                <a:sym typeface="Georgia"/>
              </a:rPr>
              <a:t> En uzun bacaktan çizilen yatay çizgi küme sayısını verir. </a:t>
            </a:r>
            <a:r>
              <a:rPr lang="tr" sz="1200">
                <a:solidFill>
                  <a:srgbClr val="292929"/>
                </a:solidFill>
                <a:highlight>
                  <a:srgbClr val="FFFFFF"/>
                </a:highlight>
                <a:latin typeface="Georgia"/>
                <a:ea typeface="Georgia"/>
                <a:cs typeface="Georgia"/>
                <a:sym typeface="Georgia"/>
              </a:rPr>
              <a:t>Dendrogram şemasını yorumlarsak kümelenme şekli aşağıdaki gibidir.</a:t>
            </a:r>
            <a:endParaRPr sz="1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ad981f8d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ead981f8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rgbClr val="292929"/>
              </a:solidFill>
              <a:highlight>
                <a:srgbClr val="FFFF00"/>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00"/>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00"/>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00"/>
                </a:highlight>
                <a:latin typeface="Georgia"/>
                <a:ea typeface="Georgia"/>
                <a:cs typeface="Georgia"/>
                <a:sym typeface="Georgia"/>
              </a:rPr>
              <a:t>ilk önce tüm veriler bir küme haline getirilir yani N tane eleman varsa N tane küme oluşur. Daha sonra birbirine mesafe olarak yakın olan kümeler birleşerek yeni bir küme oluşturur. Bu durum sistem kararlı oluncaya kadar devam eder</a:t>
            </a:r>
            <a:r>
              <a:rPr lang="tr" sz="1200">
                <a:solidFill>
                  <a:srgbClr val="292929"/>
                </a:solidFill>
                <a:highlight>
                  <a:schemeClr val="lt1"/>
                </a:highlight>
                <a:latin typeface="Georgia"/>
                <a:ea typeface="Georgia"/>
                <a:cs typeface="Georgia"/>
                <a:sym typeface="Georgia"/>
              </a:rPr>
              <a:t>. </a:t>
            </a:r>
            <a:endParaRPr sz="120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tr" sz="1200">
                <a:solidFill>
                  <a:srgbClr val="292929"/>
                </a:solidFill>
                <a:highlight>
                  <a:schemeClr val="lt1"/>
                </a:highlight>
                <a:latin typeface="Georgia"/>
                <a:ea typeface="Georgia"/>
                <a:cs typeface="Georgia"/>
                <a:sym typeface="Georgia"/>
              </a:rPr>
              <a:t>Divisive ise Agglomerative’ in tam tersidir. İlk başta tüm veriler tek bir küme oluşturulur. Daha sonra bu küme parçalanarak kümeleme işlemi yapılır.,</a:t>
            </a:r>
            <a:endParaRPr sz="120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77fcf198b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77fcf198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ae648165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ae64816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Bu algoritmayı kullanarak, bireysel veri noktalarının ilişkisini ve kümelerin ilişkilerini görebilirsiniz. </a:t>
            </a:r>
            <a:endParaRPr/>
          </a:p>
          <a:p>
            <a:pPr marL="0" lvl="0" indent="0" algn="l" rtl="0">
              <a:spcBef>
                <a:spcPts val="0"/>
              </a:spcBef>
              <a:spcAft>
                <a:spcPts val="0"/>
              </a:spcAft>
              <a:buNone/>
            </a:pPr>
            <a:r>
              <a:rPr lang="tr">
                <a:highlight>
                  <a:schemeClr val="accent4"/>
                </a:highlight>
              </a:rPr>
              <a:t>Bu, kümeler arası mesafeye dayalı olarak küçük kümelerin birbiri ardına birleştirilmesiyle elde edilir.</a:t>
            </a:r>
            <a:r>
              <a:rPr lang="tr"/>
              <a:t> </a:t>
            </a:r>
            <a:endParaRPr/>
          </a:p>
          <a:p>
            <a:pPr marL="0" lvl="0" indent="0" algn="l" rtl="0">
              <a:spcBef>
                <a:spcPts val="0"/>
              </a:spcBef>
              <a:spcAft>
                <a:spcPts val="0"/>
              </a:spcAft>
              <a:buNone/>
            </a:pPr>
            <a:r>
              <a:rPr lang="tr"/>
              <a:t>Sonunda, bireysel veri noktaları ve kümeler arasındaki ilişkiyi gösteren bir ağaç yapısı veya dendrogram elde edersiniz.</a:t>
            </a:r>
            <a:endParaRPr/>
          </a:p>
          <a:p>
            <a:pPr marL="0" lvl="0" indent="0" algn="l" rtl="0">
              <a:spcBef>
                <a:spcPts val="0"/>
              </a:spcBef>
              <a:spcAft>
                <a:spcPts val="0"/>
              </a:spcAft>
              <a:buNone/>
            </a:pPr>
            <a:r>
              <a:rPr lang="tr">
                <a:highlight>
                  <a:schemeClr val="accent4"/>
                </a:highlight>
              </a:rPr>
              <a:t>Dendrogramın yüksekliği, kümeler arasındaki mesafedir</a:t>
            </a:r>
            <a:endParaRPr>
              <a:highlight>
                <a:schemeClr val="accent4"/>
              </a:highlight>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49ba867b2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49ba867b2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sz="1050" u="sng">
                <a:solidFill>
                  <a:srgbClr val="0645AD"/>
                </a:solidFill>
                <a:highlight>
                  <a:srgbClr val="FFFFFF"/>
                </a:highlight>
                <a:hlinkClick r:id="rId3">
                  <a:extLst>
                    <a:ext uri="{A12FA001-AC4F-418D-AE19-62706E023703}">
                      <ahyp:hlinkClr xmlns:ahyp="http://schemas.microsoft.com/office/drawing/2018/hyperlinkcolor" val="tx"/>
                    </a:ext>
                  </a:extLst>
                </a:hlinkClick>
              </a:rPr>
              <a:t>Standart normal dağılım</a:t>
            </a:r>
            <a:r>
              <a:rPr lang="tr" sz="1050">
                <a:solidFill>
                  <a:srgbClr val="202122"/>
                </a:solidFill>
                <a:highlight>
                  <a:srgbClr val="FFFFFF"/>
                </a:highlight>
              </a:rPr>
              <a:t>, </a:t>
            </a:r>
            <a:r>
              <a:rPr lang="tr" sz="1050">
                <a:solidFill>
                  <a:srgbClr val="0645AD"/>
                </a:solidFill>
                <a:highlight>
                  <a:srgbClr val="FFFFFF"/>
                </a:highlight>
                <a:uFill>
                  <a:noFill/>
                </a:uFill>
                <a:hlinkClick r:id="rId4">
                  <a:extLst>
                    <a:ext uri="{A12FA001-AC4F-418D-AE19-62706E023703}">
                      <ahyp:hlinkClr xmlns:ahyp="http://schemas.microsoft.com/office/drawing/2018/hyperlinkcolor" val="tx"/>
                    </a:ext>
                  </a:extLst>
                </a:hlinkClick>
              </a:rPr>
              <a:t>ortalama</a:t>
            </a:r>
            <a:r>
              <a:rPr lang="tr" sz="1050">
                <a:solidFill>
                  <a:srgbClr val="202122"/>
                </a:solidFill>
                <a:highlight>
                  <a:srgbClr val="FFFFFF"/>
                </a:highlight>
              </a:rPr>
              <a:t> değeri 0 ve </a:t>
            </a:r>
            <a:r>
              <a:rPr lang="tr" sz="1050">
                <a:solidFill>
                  <a:srgbClr val="0645AD"/>
                </a:solidFill>
                <a:highlight>
                  <a:srgbClr val="FFFFFF"/>
                </a:highlight>
                <a:uFill>
                  <a:noFill/>
                </a:uFill>
                <a:hlinkClick r:id="rId5">
                  <a:extLst>
                    <a:ext uri="{A12FA001-AC4F-418D-AE19-62706E023703}">
                      <ahyp:hlinkClr xmlns:ahyp="http://schemas.microsoft.com/office/drawing/2018/hyperlinkcolor" val="tx"/>
                    </a:ext>
                  </a:extLst>
                </a:hlinkClick>
              </a:rPr>
              <a:t>varyans</a:t>
            </a:r>
            <a:r>
              <a:rPr lang="tr" sz="1050">
                <a:solidFill>
                  <a:srgbClr val="202122"/>
                </a:solidFill>
                <a:highlight>
                  <a:srgbClr val="FFFFFF"/>
                </a:highlight>
              </a:rPr>
              <a:t> değeri 1 olan normal dağılım ailesinin tek bir elemanıdır.</a:t>
            </a:r>
            <a:endParaRPr/>
          </a:p>
          <a:p>
            <a:pPr marL="0" lvl="0" indent="0" algn="l" rtl="0">
              <a:spcBef>
                <a:spcPts val="0"/>
              </a:spcBef>
              <a:spcAft>
                <a:spcPts val="0"/>
              </a:spcAft>
              <a:buNone/>
            </a:pPr>
            <a:endParaRPr/>
          </a:p>
          <a:p>
            <a:pPr marL="0" lvl="0" indent="0" algn="l" rtl="0">
              <a:spcBef>
                <a:spcPts val="0"/>
              </a:spcBef>
              <a:spcAft>
                <a:spcPts val="0"/>
              </a:spcAft>
              <a:buNone/>
            </a:pPr>
            <a:r>
              <a:rPr lang="tr"/>
              <a:t>Verilerin Gauss dağılımları gibi dağılımlardan oluştuğunu varsayar. </a:t>
            </a:r>
            <a:endParaRPr/>
          </a:p>
          <a:p>
            <a:pPr marL="0" lvl="0" indent="0" algn="l" rtl="0">
              <a:spcBef>
                <a:spcPts val="0"/>
              </a:spcBef>
              <a:spcAft>
                <a:spcPts val="0"/>
              </a:spcAft>
              <a:buNone/>
            </a:pPr>
            <a:r>
              <a:rPr lang="tr"/>
              <a:t>Resimde, dağıtım tabanlı algoritma, verileri üç Gauss dağılımında kümeler. </a:t>
            </a:r>
            <a:endParaRPr/>
          </a:p>
          <a:p>
            <a:pPr marL="0" lvl="0" indent="0" algn="l" rtl="0">
              <a:spcBef>
                <a:spcPts val="0"/>
              </a:spcBef>
              <a:spcAft>
                <a:spcPts val="0"/>
              </a:spcAft>
              <a:buNone/>
            </a:pPr>
            <a:r>
              <a:rPr lang="tr"/>
              <a:t>Dağılımın merkezine olan uzaklık arttıkça, bir noktanın dağılıma ait olma olasılığı azalır. </a:t>
            </a:r>
            <a:endParaRPr/>
          </a:p>
          <a:p>
            <a:pPr marL="0" lvl="0" indent="0" algn="l" rtl="0">
              <a:spcBef>
                <a:spcPts val="0"/>
              </a:spcBef>
              <a:spcAft>
                <a:spcPts val="0"/>
              </a:spcAft>
              <a:buNone/>
            </a:pPr>
            <a:r>
              <a:rPr lang="tr"/>
              <a:t>Bantlar, olasılığın azaldığını gösteriyor. </a:t>
            </a:r>
            <a:endParaRPr/>
          </a:p>
          <a:p>
            <a:pPr marL="0" lvl="0" indent="0" algn="l" rtl="0">
              <a:spcBef>
                <a:spcPts val="0"/>
              </a:spcBef>
              <a:spcAft>
                <a:spcPts val="0"/>
              </a:spcAft>
              <a:buNone/>
            </a:pPr>
            <a:r>
              <a:rPr lang="tr"/>
              <a:t>Verilerinizdeki dağıtım türünü bilmiyorsanız farklı bir algoritma kullanmalısınız.</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solidFill>
                  <a:srgbClr val="292929"/>
                </a:solidFill>
                <a:highlight>
                  <a:srgbClr val="FFFFFF"/>
                </a:highlight>
              </a:rPr>
              <a:t>Veri noktalarının mesafesini göz önünde bulundurmak yerine, yoğunluğa dayalı kümeleme yöntemlerinde, bir mahalle kümeleri oluşturduğu düşünülmektedir. Komşuluk, verilen verilerden bir küme oluşturmak için ilgilenilen bir bölgede (tipik olarak başka bir veri noktası) bulunması gereken buradaki veri noktalarının sayısını ifade eder.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92929"/>
                </a:solidFill>
                <a:highlight>
                  <a:srgbClr val="FFFFFF"/>
                </a:highlight>
              </a:rPr>
              <a:t>K-ortalamalardan farklı olarak, DBSCAN parametre olarak küme sayısını gerektirmez. Bunun yerine, verilere dayalı olarak kümelerin sayısını çıkarır ve rasgele şekle sahip kümeleri keşfedebilir (karşılaştırma için, k-ortalamaları genellikle küresel kümeleri keşfeder). Daha önce söylediğim gibi, ɛ-komşu, yerel yoğunluğu yaklaşık olarak tahmin etmek için DBSCAN için temeldir, bu nedenle algoritmanın iki parametresi vardır:</a:t>
            </a: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92929"/>
                </a:solidFill>
                <a:highlight>
                  <a:srgbClr val="FFFFFF"/>
                </a:highlight>
              </a:rPr>
              <a:t>ɛ: Bir veri noktası etrafındaki mahallelerimizin yarıçapı p.</a:t>
            </a: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minPts: Bir kümeyi tanımlamak için bir mahallede istediğimiz minimum veri noktası sayısı.</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Bu iki parametreyi kullanarak, DBSCAN veri noktalarını üç kategoriye ayırır: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Çekirdek Noktalar: Nbhd(p,ɛ) [p'nin komşuluğu] en az minPts içeriyorsa, bir p veri noktası bir çekirdek noktadır; |Nbhd(p,ɛ)| &gt;= minPts.</a:t>
            </a: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Sınır Noktaları: Nbhd(q, ɛ) minPts'den daha az veri noktası içeriyorsa *q veri noktası bir sınır noktasıdır, ancak q'ya bazı p çekirdek noktasından erişilebilir.</a:t>
            </a: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Aykırı Değer: Bir o veri noktası, ne bir çekirdek nokta ne de bir sınır noktası değilse bir aykırı değerdir. Esasen, bu “diğer” sınıftır.</a:t>
            </a: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Bu tanımlar soyut görünebilir, bu yüzden her birinin ne anlama geldiğini daha ayrıntılı olarak ele alalım.</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92929"/>
                </a:solidFill>
                <a:highlight>
                  <a:srgbClr val="FFFFFF"/>
                </a:highlight>
              </a:rPr>
              <a:t>Bu kümeleme modelinde, veri alanındaki veri noktalarının çeşitli yoğunluktaki alanları için veri alanı aranacaktır. Veri alanında bulunan farklı yoğunluklara dayalı olarak çeşitli yoğunluk bölgelerini izole eder.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Yoğunluğa Dayalı Kümeleme, veri alanındaki bir kümenin, bu tür diğer kümelerden düşük noktalı bitişik bölgelerle ayrılan, yüksek nokta yoğunluklu bitişik bir bölge olduğu fikrine dayanarak, verilerdeki ayırt edici grupları/kümeleri tanımlayan denetimsiz öğrenme yöntemlerini ifade eder. yoğunluk. Düşük nokta yoğunluğunun ayırma bölgelerindeki veri noktaları tipik olarak gürültü/aykırı değerler olarak kabul edilir.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Her nokta için komşuluğu hesaplamak için aynı ɛ'yi kullanırız, bu nedenle tüm komşulukların hacmi aynıdır. Ancak, farklı olan her mahalledeki diğer noktaların sayısıdır. Mahalledeki veri noktalarının sayısını onun kütlesi olarak düşünebileceğimizi söylediğimi hatırlayın. Her mahallenin hacmi sabittir ve komşuluğun kütlesi değişkendir, bu nedenle bir çekirdek nokta olması için gereken minimum kütle miktarına bir eşik koyarak, esasen minimum bir yoğunluk eşiği belirliyoruz. Bu nedenle, çekirdek noktalar, minimum yoğunluk gereksinimini karşılayan veri noktalarıdır.</a:t>
            </a:r>
            <a:endParaRPr>
              <a:solidFill>
                <a:srgbClr val="292929"/>
              </a:solidFill>
              <a:highlight>
                <a:srgbClr val="FFFFFF"/>
              </a:highlight>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49ba867b2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49ba867b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
              <a:t>Hiyerarşik kümelemenin aksine, verileri hiyerarşik olmayan kümeler halinde düzenler.</a:t>
            </a:r>
            <a:endParaRPr/>
          </a:p>
          <a:p>
            <a:pPr marL="0" lvl="0" indent="0" algn="l" rtl="0">
              <a:spcBef>
                <a:spcPts val="0"/>
              </a:spcBef>
              <a:spcAft>
                <a:spcPts val="0"/>
              </a:spcAft>
              <a:buNone/>
            </a:pPr>
            <a:r>
              <a:rPr lang="tr"/>
              <a:t>k-means, en yaygın olarak kullanılan centroid tabanlı kümeleme algoritmasıdır. </a:t>
            </a:r>
            <a:endParaRPr/>
          </a:p>
          <a:p>
            <a:pPr marL="0" lvl="0" indent="0" algn="l" rtl="0">
              <a:spcBef>
                <a:spcPts val="0"/>
              </a:spcBef>
              <a:spcAft>
                <a:spcPts val="0"/>
              </a:spcAft>
              <a:buClr>
                <a:schemeClr val="dk1"/>
              </a:buClr>
              <a:buSzPts val="1100"/>
              <a:buFont typeface="Arial"/>
              <a:buNone/>
            </a:pPr>
            <a:r>
              <a:rPr lang="tr"/>
              <a:t>Centroid tabanlı algoritmalar verimlidir ancak başlangıç koşullarına ve aykırı değerlere karşı hassastır.</a:t>
            </a:r>
            <a:endParaRPr/>
          </a:p>
          <a:p>
            <a:pPr marL="0" lvl="0" indent="0" algn="l" rtl="0">
              <a:spcBef>
                <a:spcPts val="0"/>
              </a:spcBef>
              <a:spcAft>
                <a:spcPts val="0"/>
              </a:spcAft>
              <a:buNone/>
            </a:pPr>
            <a:endParaRPr/>
          </a:p>
          <a:p>
            <a:pPr marL="0" lvl="0" indent="0" algn="l" rtl="0">
              <a:spcBef>
                <a:spcPts val="0"/>
              </a:spcBef>
              <a:spcAft>
                <a:spcPts val="0"/>
              </a:spcAft>
              <a:buNone/>
            </a:pPr>
            <a:r>
              <a:rPr lang="tr"/>
              <a:t>Algoritmanın arkasındaki temel fikir, kümedeki noktaların merkeze olan uzaklıklarının karesi en aza indirilecek şekilde, merkeze yakınlıklarına göre gruplandırılmış k nokta kümesini bulmak ve ardından k tane ağırlık merkezi bulmaktır.</a:t>
            </a:r>
            <a:endParaRPr/>
          </a:p>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49ba867b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49ba867b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K-Means ve Hiyerarşik Bölütleme yaygın olarak kullanılan kümeleme algoritmalarındandır. Bu algoritmalar müşteri segmentasyonu, pazar segmentasyonu, bilgisayar ile görü gibi alanlarda sıkça kullanılırlar.</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Clustering -- birbiriyle özdeş yakın özellikte olan verilerin tek bir grupta toplanması</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classification da sınıflarımız belli, clustering de elimizde sınıf yok. birbirine yakınlık kurarak bir gruplandırma yapıyor </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clustering türleri (4 tane)</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overlapping-- bir kümeye tam dahil olamama durumu, merkezde bu gruptadır dediğiniz ama git gide bulanıklaşan</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hierarchical clustering -- uçan hayvanlar, yüzen hayvanlar, memeliler, net şekilde bölünmesini isteriz, ağaç çizen herhangi bir örnek</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K-Means algoritması</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önce 2 boyutlu bir uzay üzerine serilmiş</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ardından 2 nokta verilmiş (kaç nokta olacağını siz veriyorsunuz, k aslında sizi versiğiniz renkli nokta sayısı )</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means ortalama demek, bu noktaların means kabul ederek bölütleme yapacak</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ardından sınıflandırma yapmış, bir sınır çizilmiş, (çizgi ile)</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sonunda da bölütleme işlemi yapılmış</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chemeClr val="accent4"/>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chemeClr val="accent4"/>
                </a:highlight>
                <a:latin typeface="Georgia"/>
                <a:ea typeface="Georgia"/>
                <a:cs typeface="Georgia"/>
                <a:sym typeface="Georgia"/>
              </a:rPr>
              <a:t>K değeri belirlendikten sonra algoritmada rastgele K tane merkez noktası seçer. Her veri ile rastgele belirlenen merkez noktaları arasındaki uzaklığı hesaplayarak veriyi en yakın merkez noktasına göre bir kümeye atar. Daha sonra her küme için yeniden bir merkez noktası seçilir ve yeni merkez noktalarına göre kümeleme işlemi yapılır. Bu durum sistem kararlı hale gelene kadar devam eder.</a:t>
            </a:r>
            <a:endParaRPr sz="1200">
              <a:solidFill>
                <a:srgbClr val="292929"/>
              </a:solidFill>
              <a:highlight>
                <a:schemeClr val="accent4"/>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49ba867b2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49ba867b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solidFill>
                  <a:srgbClr val="292929"/>
                </a:solidFill>
                <a:highlight>
                  <a:schemeClr val="accent4"/>
                </a:highlight>
              </a:rPr>
              <a:t>amaç fonksiyonu??</a:t>
            </a:r>
            <a:endParaRPr>
              <a:solidFill>
                <a:srgbClr val="292929"/>
              </a:solidFill>
              <a:highlight>
                <a:schemeClr val="accent4"/>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K-Means’ teki </a:t>
            </a:r>
            <a:r>
              <a:rPr lang="tr" b="1">
                <a:solidFill>
                  <a:srgbClr val="292929"/>
                </a:solidFill>
                <a:highlight>
                  <a:srgbClr val="FFFFFF"/>
                </a:highlight>
              </a:rPr>
              <a:t>K değeri küme sayısını </a:t>
            </a:r>
            <a:r>
              <a:rPr lang="tr">
                <a:solidFill>
                  <a:srgbClr val="292929"/>
                </a:solidFill>
                <a:highlight>
                  <a:srgbClr val="FFFFFF"/>
                </a:highlight>
              </a:rPr>
              <a:t>belirler ve bu değeri parametre olarak alması gerekir.</a:t>
            </a: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K değeri belirlendikten sonra algoritmada rastgele K tane merkez noktası seçer. Her veri ile rastgele belirlenen merkez noktaları arasındaki uzaklığı hesaplayarak veriyi en yakın merkez noktasına göre bir kümeye atar. Daha sonra her küme için yeniden bir merkez noktası seçilir ve yeni merkez noktalarına göre kümeleme işlemi yapılır. Bu durum sistem kararlı hale gelene kadar devam eder.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Kümeleme sonucu küme içi elamanlar arasındaki benzerlikler çok iken, kümeler arası (inter-cluster) elamanları arasındaki benzerlikler çok düşüktür.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7b3786f13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e7b3786f1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sz="1050">
                <a:solidFill>
                  <a:srgbClr val="202122"/>
                </a:solidFill>
                <a:highlight>
                  <a:srgbClr val="FFFFFF"/>
                </a:highlight>
              </a:rPr>
              <a:t>Amaç, gerçekleştirilen bölümleme işlemi sonunda elde edilen kümelerin, küme içi benzerliklerinin maksimum ve kümeler arası benzerliklerinin ise minimum olmasını sağlamaktır.</a:t>
            </a: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9ba867b2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9ba867b2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
              <a:t>k değerini 3 seçildiği için ……</a:t>
            </a:r>
            <a:endParaRPr/>
          </a:p>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9f5842a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9f5842a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neden dirsek noktası?</a:t>
            </a:r>
            <a:endParaRPr sz="1200">
              <a:solidFill>
                <a:srgbClr val="292929"/>
              </a:solidFill>
              <a:highlight>
                <a:srgbClr val="FFFFFF"/>
              </a:highlight>
              <a:latin typeface="Georgia"/>
              <a:ea typeface="Georgia"/>
              <a:cs typeface="Georgia"/>
              <a:sym typeface="Georgia"/>
            </a:endParaRPr>
          </a:p>
          <a:p>
            <a:pPr marL="0" marR="114300" lvl="0" indent="0" algn="l" rtl="0">
              <a:lnSpc>
                <a:spcPct val="83000"/>
              </a:lnSpc>
              <a:spcBef>
                <a:spcPts val="0"/>
              </a:spcBef>
              <a:spcAft>
                <a:spcPts val="0"/>
              </a:spcAft>
              <a:buNone/>
            </a:pPr>
            <a:r>
              <a:rPr lang="tr" sz="1300">
                <a:solidFill>
                  <a:srgbClr val="292929"/>
                </a:solidFill>
                <a:highlight>
                  <a:srgbClr val="FFFFFF"/>
                </a:highlight>
                <a:latin typeface="Georgia"/>
                <a:ea typeface="Georgia"/>
                <a:cs typeface="Georgia"/>
                <a:sym typeface="Georgia"/>
              </a:rPr>
              <a:t>Elbow metodu; noktaların her K değerine göre küme merkezine uzaklıklarının karesi toplamı hesaplanmaktadır. Bu değerlere göre her K değeri için grafik çizilmektedir. Grafik üzerinde toplamlar arasındaki farkın azalmaya başladığı dirsek noktası en uygun K değeri olarak belirlenmektedir</a:t>
            </a:r>
            <a:endParaRPr sz="1300">
              <a:solidFill>
                <a:srgbClr val="292929"/>
              </a:solidFill>
              <a:highlight>
                <a:srgbClr val="FFFFFF"/>
              </a:highlight>
              <a:latin typeface="Georgia"/>
              <a:ea typeface="Georgia"/>
              <a:cs typeface="Georgia"/>
              <a:sym typeface="Georgia"/>
            </a:endParaRPr>
          </a:p>
          <a:p>
            <a:pPr marL="0" marR="114300" lvl="0" indent="0" algn="l" rtl="0">
              <a:lnSpc>
                <a:spcPct val="83000"/>
              </a:lnSpc>
              <a:spcBef>
                <a:spcPts val="0"/>
              </a:spcBef>
              <a:spcAft>
                <a:spcPts val="0"/>
              </a:spcAft>
              <a:buNone/>
            </a:pPr>
            <a:r>
              <a:rPr lang="tr" sz="1300">
                <a:solidFill>
                  <a:srgbClr val="292929"/>
                </a:solidFill>
                <a:highlight>
                  <a:srgbClr val="FFFFFF"/>
                </a:highlight>
                <a:latin typeface="Georgia"/>
                <a:ea typeface="Georgia"/>
                <a:cs typeface="Georgia"/>
                <a:sym typeface="Georgia"/>
              </a:rPr>
              <a:t>Yukarıdaki grafikten, k=3'te grafiğin optimum bir minimum değere ulaştığını çıkarabiliriz. 4'ten sonra küme içi mesafe azalsa da, daha fazla hesaplama yapıyor olurduk.</a:t>
            </a:r>
            <a:endParaRPr sz="13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K değerini kendimiz belirleyebileceğimiz gibi, farklı methodlarla da belirleyebiliriz. </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elbow bunlardan biridir</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en uygun K değerini seçmemize yardımcı olur. </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her K değerine göre küme merkezine uzaklıklarının karesi toplamı hesaplanmaktadır.</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Bu değerlere göre her K değeri için grafik çizilmektedir. Grafik üzerinde </a:t>
            </a:r>
            <a:r>
              <a:rPr lang="tr" sz="1200">
                <a:solidFill>
                  <a:srgbClr val="292929"/>
                </a:solidFill>
                <a:highlight>
                  <a:schemeClr val="accent4"/>
                </a:highlight>
                <a:latin typeface="Georgia"/>
                <a:ea typeface="Georgia"/>
                <a:cs typeface="Georgia"/>
                <a:sym typeface="Georgia"/>
              </a:rPr>
              <a:t>toplamlar arasındaki fark</a:t>
            </a:r>
            <a:r>
              <a:rPr lang="tr" sz="1200">
                <a:solidFill>
                  <a:srgbClr val="292929"/>
                </a:solidFill>
                <a:highlight>
                  <a:srgbClr val="FFFFFF"/>
                </a:highlight>
                <a:latin typeface="Georgia"/>
                <a:ea typeface="Georgia"/>
                <a:cs typeface="Georgia"/>
                <a:sym typeface="Georgia"/>
              </a:rPr>
              <a:t>ın azalmaya başladığı dirsek noktası en uygun K değeri olarak belirlenmektedir.</a:t>
            </a:r>
            <a:endParaRPr sz="1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8781aa1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e8781aa1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-1 nasıl olur?</a:t>
            </a:r>
            <a:endParaRPr/>
          </a:p>
          <a:p>
            <a:pPr marL="0" lvl="0" indent="0" algn="l" rtl="0">
              <a:spcBef>
                <a:spcPts val="0"/>
              </a:spcBef>
              <a:spcAft>
                <a:spcPts val="0"/>
              </a:spcAft>
              <a:buNone/>
            </a:pPr>
            <a:r>
              <a:rPr lang="tr"/>
              <a:t>Siluet, bir kümeleme algoritmasının nasıl performans gösterdiğinin bir ölçüsüdür. Veri kümesindeki her noktanın siluet katsayısını hesapladıktan sonra, veri kümesinin k küme halinde ne kadar iyi kümelendiğinin görsel bir temsilini elde etmek için çizin. Siluet grafiği, bir kümedeki her noktanın komşu kümelerdeki noktalara ne kadar yakın olduğunun bir ölçüsünü gösterir ve böylece küme sayısı gibi parametreleri görsel olarak değerlendirmenin bir yolunu sağlar.</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e49ba867b2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e49ba867b2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uzaklıkları nasıl belirliyor</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tr"/>
              <a:t>Adım 2:</a:t>
            </a:r>
            <a:endParaRPr/>
          </a:p>
          <a:p>
            <a:pPr marL="0" lvl="0" indent="0" algn="l" rtl="0">
              <a:spcBef>
                <a:spcPts val="0"/>
              </a:spcBef>
              <a:spcAft>
                <a:spcPts val="0"/>
              </a:spcAft>
              <a:buClr>
                <a:schemeClr val="dk1"/>
              </a:buClr>
              <a:buSzPts val="1100"/>
              <a:buFont typeface="Arial"/>
              <a:buNone/>
            </a:pPr>
            <a:r>
              <a:rPr lang="tr"/>
              <a:t>İlk kümeler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
              <a:t>Algoritma, k tane ilk küme elde etmek için her noktayı en yakın merkez noktasına atar.</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e77fcf198b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e77fcf198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49ba867b2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49ba867b2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
              <a:t>Aşama 3:</a:t>
            </a:r>
            <a:endParaRPr/>
          </a:p>
          <a:p>
            <a:pPr marL="0" lvl="0" indent="0" algn="l" rtl="0">
              <a:spcBef>
                <a:spcPts val="0"/>
              </a:spcBef>
              <a:spcAft>
                <a:spcPts val="0"/>
              </a:spcAft>
              <a:buClr>
                <a:schemeClr val="dk1"/>
              </a:buClr>
              <a:buSzPts val="1100"/>
              <a:buFont typeface="Arial"/>
              <a:buNone/>
            </a:pPr>
            <a:r>
              <a:rPr lang="tr"/>
              <a:t>ağırlık merkezinin yeniden hesaplanması</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
              <a:t>Algoritma, her küme için kümedeki tüm noktaların ortalamasını alarak ağırlık merkezini yeniden hesaplar. Merkezlerdeki değişiklikler Şekil 3'te oklarla gösterilmiştir. Merkezler değiştiğinden, algoritma noktaları en yakın merkeze yeniden atar. Şekil 4, yeniden atamadan sonra yeni kümeleri gösterir.</a:t>
            </a:r>
            <a:endParaRPr/>
          </a:p>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e49ba867b2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e49ba867b2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highlight>
                  <a:schemeClr val="accent4"/>
                </a:highlight>
              </a:rPr>
              <a:t>Diğer kriterler</a:t>
            </a:r>
            <a:endParaRPr>
              <a:highlight>
                <a:schemeClr val="accent4"/>
              </a:highlight>
            </a:endParaRPr>
          </a:p>
          <a:p>
            <a:pPr marL="0" lvl="0" indent="0" algn="l" rtl="0">
              <a:spcBef>
                <a:spcPts val="0"/>
              </a:spcBef>
              <a:spcAft>
                <a:spcPts val="0"/>
              </a:spcAft>
              <a:buNone/>
            </a:pPr>
            <a:endParaRPr/>
          </a:p>
          <a:p>
            <a:pPr marL="0" lvl="0" indent="0" algn="l" rtl="0">
              <a:lnSpc>
                <a:spcPct val="135714"/>
              </a:lnSpc>
              <a:spcBef>
                <a:spcPts val="0"/>
              </a:spcBef>
              <a:spcAft>
                <a:spcPts val="0"/>
              </a:spcAft>
              <a:buClr>
                <a:schemeClr val="dk1"/>
              </a:buClr>
              <a:buSzPts val="1100"/>
              <a:buFont typeface="Arial"/>
              <a:buNone/>
            </a:pPr>
            <a:endParaRPr sz="1500">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r>
              <a:rPr lang="tr" sz="1500">
                <a:solidFill>
                  <a:schemeClr val="dk1"/>
                </a:solidFill>
                <a:highlight>
                  <a:srgbClr val="FFFFFE"/>
                </a:highlight>
                <a:latin typeface="Century"/>
                <a:ea typeface="Century"/>
                <a:cs typeface="Century"/>
                <a:sym typeface="Century"/>
              </a:rPr>
              <a:t>“convergence” burada ne peki? </a:t>
            </a:r>
            <a:endParaRPr sz="1500">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endParaRPr sz="1500">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Adım - 4:</a:t>
            </a:r>
            <a:endParaRPr>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Yeniden atamadan sonra kümeler</a:t>
            </a:r>
            <a:endParaRPr>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endParaRPr>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Algoritma, noktalar kümeleri değiştirmeyi durdurana kadar merkez noktalarının hesaplanmasını ve noktaların atanmasını tekrarlar. Büyük veri kümelerini kümelerken, bunun yerine diğer kriterleri kullanarak yakınsamaya ulaşmadan önce algoritmayı durdurursunuz.</a:t>
            </a:r>
            <a:endParaRPr>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endParaRPr sz="1500">
              <a:solidFill>
                <a:schemeClr val="dk1"/>
              </a:solidFill>
              <a:highlight>
                <a:srgbClr val="FFFFFE"/>
              </a:highlight>
              <a:latin typeface="Century"/>
              <a:ea typeface="Century"/>
              <a:cs typeface="Century"/>
              <a:sym typeface="Century"/>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84809ce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84809ce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49ba867b2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49ba867b2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49ba867b2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e49ba867b2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yerel çözümler?? gradiend var mı işin içinde----  hata fonksiyonum ne burada-- ve nasıl ele alıyor</a:t>
            </a:r>
            <a:endParaRPr/>
          </a:p>
          <a:p>
            <a:pPr marL="0" lvl="0" indent="0" algn="l" rtl="0">
              <a:spcBef>
                <a:spcPts val="0"/>
              </a:spcBef>
              <a:spcAft>
                <a:spcPts val="0"/>
              </a:spcAft>
              <a:buNone/>
            </a:pPr>
            <a:endParaRPr/>
          </a:p>
          <a:p>
            <a:pPr marL="0" lvl="0" indent="0" algn="l" rtl="0">
              <a:spcBef>
                <a:spcPts val="0"/>
              </a:spcBef>
              <a:spcAft>
                <a:spcPts val="0"/>
              </a:spcAft>
              <a:buNone/>
            </a:pPr>
            <a:r>
              <a:rPr lang="tr"/>
              <a:t>Algoritma, her yineleme için veri kümesinin rastgele seçilmiş küçük yığınlarını alır. </a:t>
            </a:r>
            <a:endParaRPr/>
          </a:p>
          <a:p>
            <a:pPr marL="0" lvl="0" indent="0" algn="l" rtl="0">
              <a:spcBef>
                <a:spcPts val="0"/>
              </a:spcBef>
              <a:spcAft>
                <a:spcPts val="0"/>
              </a:spcAft>
              <a:buNone/>
            </a:pPr>
            <a:r>
              <a:rPr lang="tr"/>
              <a:t>Partideki her veri, küme merkezlerinin önceki konumlarına bağlı olarak kümelere atanır. </a:t>
            </a:r>
            <a:endParaRPr/>
          </a:p>
          <a:p>
            <a:pPr marL="0" lvl="0" indent="0" algn="l" rtl="0">
              <a:spcBef>
                <a:spcPts val="0"/>
              </a:spcBef>
              <a:spcAft>
                <a:spcPts val="0"/>
              </a:spcAft>
              <a:buNone/>
            </a:pPr>
            <a:r>
              <a:rPr lang="tr"/>
              <a:t>Ardından, yığındaki yeni noktalara dayalı olarak küme merkezlerinin konumlarını günceller. </a:t>
            </a:r>
            <a:endParaRPr/>
          </a:p>
          <a:p>
            <a:pPr marL="0" lvl="0" indent="0" algn="l" rtl="0">
              <a:spcBef>
                <a:spcPts val="0"/>
              </a:spcBef>
              <a:spcAft>
                <a:spcPts val="0"/>
              </a:spcAft>
              <a:buNone/>
            </a:pPr>
            <a:r>
              <a:rPr lang="tr"/>
              <a:t>Güncelleme, normal Toplu K-Means güncellemesinden önemli ölçüde daha hızlı olan gradyan iniş güncellemesidir.</a:t>
            </a:r>
            <a:endParaRPr/>
          </a:p>
          <a:p>
            <a:pPr marL="0" lvl="0" indent="0" algn="l" rtl="0">
              <a:spcBef>
                <a:spcPts val="0"/>
              </a:spcBef>
              <a:spcAft>
                <a:spcPts val="0"/>
              </a:spcAft>
              <a:buNone/>
            </a:pPr>
            <a:endParaRPr/>
          </a:p>
          <a:p>
            <a:pPr marL="0" lvl="0" indent="0" algn="l" rtl="0">
              <a:lnSpc>
                <a:spcPct val="135714"/>
              </a:lnSpc>
              <a:spcBef>
                <a:spcPts val="0"/>
              </a:spcBef>
              <a:spcAft>
                <a:spcPts val="0"/>
              </a:spcAft>
              <a:buClr>
                <a:schemeClr val="dk1"/>
              </a:buClr>
              <a:buSzPts val="1100"/>
              <a:buFont typeface="Arial"/>
              <a:buNone/>
            </a:pPr>
            <a:r>
              <a:rPr lang="tr" sz="1500">
                <a:solidFill>
                  <a:schemeClr val="dk1"/>
                </a:solidFill>
                <a:highlight>
                  <a:srgbClr val="FFFFFE"/>
                </a:highlight>
                <a:latin typeface="Century"/>
                <a:ea typeface="Century"/>
                <a:cs typeface="Century"/>
                <a:sym typeface="Century"/>
              </a:rPr>
              <a:t>K-Means ile aynı amaç fonksiyonunu optimize etmeye çalışırken</a:t>
            </a:r>
            <a:r>
              <a:rPr lang="tr" sz="1500">
                <a:solidFill>
                  <a:schemeClr val="dk1"/>
                </a:solidFill>
                <a:highlight>
                  <a:srgbClr val="C9DAF8"/>
                </a:highlight>
                <a:latin typeface="Century"/>
                <a:ea typeface="Century"/>
                <a:cs typeface="Century"/>
                <a:sym typeface="Century"/>
              </a:rPr>
              <a:t> hesaplama süresini azaltmak</a:t>
            </a:r>
            <a:r>
              <a:rPr lang="tr" sz="1500">
                <a:solidFill>
                  <a:schemeClr val="dk1"/>
                </a:solidFill>
                <a:highlight>
                  <a:srgbClr val="FFFFFE"/>
                </a:highlight>
                <a:latin typeface="Century"/>
                <a:ea typeface="Century"/>
                <a:cs typeface="Century"/>
                <a:sym typeface="Century"/>
              </a:rPr>
              <a:t> için mini-batchler kullanan K-Means algoritmasının bir çeşididir.</a:t>
            </a:r>
            <a:endParaRPr/>
          </a:p>
          <a:p>
            <a:pPr marL="0" lvl="0" indent="0" algn="l" rtl="0">
              <a:spcBef>
                <a:spcPts val="0"/>
              </a:spcBef>
              <a:spcAft>
                <a:spcPts val="0"/>
              </a:spcAft>
              <a:buNone/>
            </a:pPr>
            <a:endParaRPr>
              <a:highlight>
                <a:schemeClr val="accent4"/>
              </a:highlight>
            </a:endParaRPr>
          </a:p>
          <a:p>
            <a:pPr marL="0" lvl="0" indent="0" algn="l" rtl="0">
              <a:spcBef>
                <a:spcPts val="0"/>
              </a:spcBef>
              <a:spcAft>
                <a:spcPts val="0"/>
              </a:spcAft>
              <a:buNone/>
            </a:pPr>
            <a:r>
              <a:rPr lang="tr">
                <a:highlight>
                  <a:schemeClr val="accent4"/>
                </a:highlight>
              </a:rPr>
              <a:t>hesaplama süresini azaltmak için</a:t>
            </a:r>
            <a:r>
              <a:rPr lang="tr"/>
              <a:t> </a:t>
            </a:r>
            <a:r>
              <a:rPr lang="tr" u="sng"/>
              <a:t>mini partiler</a:t>
            </a:r>
            <a:r>
              <a:rPr lang="tr"/>
              <a:t> kullanan bir K-Means alg çeşidi</a:t>
            </a:r>
            <a:endParaRPr/>
          </a:p>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ae64816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eae64816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77fcf198b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77fcf198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77fcf198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77fcf198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77fcf198b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77fcf198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79dfb3c9b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79dfb3c9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77fcf198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77fcf198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e77fcf198b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e77fcf198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e77fcf198b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e77fcf198b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e77fcf198b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e77fcf198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77fcf198b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77fcf198b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77fcf198b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77fcf198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77fcf198b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77fcf198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77fcf198b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77fcf198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77fcf198b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77fcf198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77fcf198b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77fcf198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e77fcf198b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e77fcf198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77fcf198b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77fcf198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77fcf198b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77fcf198b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77fcf198b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77fcf198b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e77fcf198b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e77fcf198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77fcf198b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77fcf19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e77fcf198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e77fcf198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77fcf198b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77fcf198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e77fcf198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e77fcf198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77fcf198b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77fcf19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77fcf198b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77fcf198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e79dfb3c9b_0_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ge79dfb3c9b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77fcf198b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77fcf198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e77fcf198b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e77fcf198b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e781e6e0b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e781e6e0b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Regresyon nedir neden kurarız</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93b77ad8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93b77ad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Konuşma diline yakın ver örneğin makine öğrenmesi modelinizdeki hatayı düşürmek daha iyi seviyeye getirmek gibi</a:t>
            </a:r>
            <a:endParaRPr/>
          </a:p>
          <a:p>
            <a:pPr marL="0" lvl="0" indent="0" algn="l" rtl="0">
              <a:spcBef>
                <a:spcPts val="0"/>
              </a:spcBef>
              <a:spcAft>
                <a:spcPts val="0"/>
              </a:spcAft>
              <a:buNone/>
            </a:pPr>
            <a:r>
              <a:rPr lang="tr"/>
              <a:t>Maddeli anlatma paragrafta anlat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e9e86e245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e9e86e245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781e6e0b6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e781e6e0b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daHA FAZLA BİLGİ İÇERSİN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7f9a94c2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7f9a94c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Boşluklar ekle göz yoruyor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781e6e0b6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781e6e0b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Regresyon, tüm noktalara en yakın çizgiyi çizmeye çalışır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781e6e0b6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e781e6e0b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Bağımlı değişken label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781e6e0b6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781e6e0b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Neden kullanıyoruz</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79ec2c40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79ec2c40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79b17f21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79b17f21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e86e245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e86e245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79b17f21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79b17f21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.score yap modeli öncesinde fit et lineer regresyonda colabte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79b17f21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79b17f21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Güzel örnek bul türevlenebilirlik olması açısından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79b17f21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79b17f21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a94c04da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a94c04da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79b17f21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79b17f21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Hepsi capitalize olarak yazılmasın -- DONE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e79b17f219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e79b17f21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a9e7747f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a9e7747f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a94c04da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a94c04d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Bullseye resmi ekle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77fcf198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77fcf198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79b17f21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79b17f21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CNN den örnek ver katman ekledikçe daha karmaşık şeyleri öğrenebiliyor</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79b17f219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79b17f21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79b17f21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79b17f21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a972bf1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a972bf1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a972bf10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a972bf10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a972bf10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ea972bf10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79b17f219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79b17f21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a9e7747fc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a9e7747f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400">
              <a:solidFill>
                <a:schemeClr val="dk1"/>
              </a:solidFill>
              <a:latin typeface="Century"/>
              <a:ea typeface="Century"/>
              <a:cs typeface="Century"/>
              <a:sym typeface="Century"/>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a9e7747f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a9e7747f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400">
              <a:solidFill>
                <a:schemeClr val="dk1"/>
              </a:solidFill>
              <a:latin typeface="Century"/>
              <a:ea typeface="Century"/>
              <a:cs typeface="Century"/>
              <a:sym typeface="Century"/>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e7b0f9f01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e7b0f9f01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77fcf198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77fcf198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79b17f219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79b17f219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79b17f219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79b17f219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e781e6e0b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e781e6e0b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e7b3b1931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e7b3b1931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9efbf904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e9efbf904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b84cceffa3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b84cceffa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94f0f5fc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94f0f5fc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781e6e0b6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781e6e0b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endParaRPr sz="1400">
              <a:latin typeface="Century"/>
              <a:ea typeface="Century"/>
              <a:cs typeface="Century"/>
              <a:sym typeface="Century"/>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e781e6e0b6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e781e6e0b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ce013ae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ce013a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77fcf198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77fcf198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eaea838fb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eaea838f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fd2c173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fd2c173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b84cceffa3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b84cceffa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Century"/>
              <a:ea typeface="Century"/>
              <a:cs typeface="Century"/>
              <a:sym typeface="Century"/>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9ce013a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e9ce013a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fd2c17329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cfd2c1732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cfd2c17329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cfd2c1732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fd2c1732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fd2c1732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fd2c1732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cfd2c1732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a9956c5a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ea9956c5a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fd2c1732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fd2c1732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e77fcf198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e77fcf198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fd2c1732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fd2c1732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fd2c1732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fd2c1732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cfd2c1732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cfd2c1732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6c811e6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6c811e6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6c811e63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6c811e6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cfd2c17329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cfd2c17329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cfd2c17329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cfd2c17329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cfd2c1732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cfd2c1732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fd2c17329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fd2c1732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e8476311f9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e8476311f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61950" algn="l" rtl="0">
              <a:lnSpc>
                <a:spcPct val="100000"/>
              </a:lnSpc>
              <a:spcBef>
                <a:spcPts val="800"/>
              </a:spcBef>
              <a:spcAft>
                <a:spcPts val="0"/>
              </a:spcAft>
              <a:buClr>
                <a:schemeClr val="dk1"/>
              </a:buClr>
              <a:buSzPts val="21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23850" algn="l" rtl="0">
              <a:lnSpc>
                <a:spcPct val="100000"/>
              </a:lnSpc>
              <a:spcBef>
                <a:spcPts val="1200"/>
              </a:spcBef>
              <a:spcAft>
                <a:spcPts val="0"/>
              </a:spcAft>
              <a:buClr>
                <a:schemeClr val="dk1"/>
              </a:buClr>
              <a:buSzPts val="1500"/>
              <a:buChar char="■"/>
              <a:defRPr/>
            </a:lvl3pPr>
            <a:lvl4pPr marL="1828800" lvl="3" indent="-317500" algn="l" rtl="0">
              <a:lnSpc>
                <a:spcPct val="100000"/>
              </a:lnSpc>
              <a:spcBef>
                <a:spcPts val="1200"/>
              </a:spcBef>
              <a:spcAft>
                <a:spcPts val="0"/>
              </a:spcAft>
              <a:buClr>
                <a:schemeClr val="dk1"/>
              </a:buClr>
              <a:buSzPts val="1400"/>
              <a:buChar char="●"/>
              <a:defRPr/>
            </a:lvl4pPr>
            <a:lvl5pPr marL="2286000" lvl="4" indent="-317500" algn="l" rtl="0">
              <a:lnSpc>
                <a:spcPct val="10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6" name="Google Shape;56;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7" name="Google Shape;57;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8" name="Google Shape;58;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marL="914400" lvl="1"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marL="1371600" lvl="2"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marL="1828800" lvl="3"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marL="2286000" lvl="4"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marL="2743200" lvl="5"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marL="3200400" lvl="6"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marL="3657600" lvl="7"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marL="4114800" lvl="8"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tr"/>
              <a:t>‹#›</a:t>
            </a:fld>
            <a:endParaRPr/>
          </a:p>
        </p:txBody>
      </p:sp>
      <p:pic>
        <p:nvPicPr>
          <p:cNvPr id="9" name="Google Shape;9;p1"/>
          <p:cNvPicPr preferRelativeResize="0"/>
          <p:nvPr/>
        </p:nvPicPr>
        <p:blipFill>
          <a:blip r:embed="rId14">
            <a:alphaModFix/>
          </a:blip>
          <a:stretch>
            <a:fillRect/>
          </a:stretch>
        </p:blipFill>
        <p:spPr>
          <a:xfrm>
            <a:off x="7873725" y="105399"/>
            <a:ext cx="1147424" cy="437350"/>
          </a:xfrm>
          <a:prstGeom prst="rect">
            <a:avLst/>
          </a:prstGeom>
          <a:noFill/>
          <a:ln>
            <a:noFill/>
          </a:ln>
        </p:spPr>
      </p:pic>
      <p:sp>
        <p:nvSpPr>
          <p:cNvPr id="10" name="Google Shape;10;p1"/>
          <p:cNvSpPr/>
          <p:nvPr/>
        </p:nvSpPr>
        <p:spPr>
          <a:xfrm>
            <a:off x="0" y="4928400"/>
            <a:ext cx="9144000" cy="21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1"/>
              </a:highlight>
            </a:endParaRPr>
          </a:p>
        </p:txBody>
      </p:sp>
      <p:sp>
        <p:nvSpPr>
          <p:cNvPr id="11" name="Google Shape;11;p1"/>
          <p:cNvSpPr txBox="1"/>
          <p:nvPr/>
        </p:nvSpPr>
        <p:spPr>
          <a:xfrm>
            <a:off x="2642400" y="4835850"/>
            <a:ext cx="38592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0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9.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30.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6.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1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6.xml"/><Relationship Id="rId1" Type="http://schemas.openxmlformats.org/officeDocument/2006/relationships/slideLayout" Target="../slideLayouts/slideLayout3.xml"/><Relationship Id="rId5" Type="http://schemas.openxmlformats.org/officeDocument/2006/relationships/image" Target="../media/image128.gif"/><Relationship Id="rId4" Type="http://schemas.openxmlformats.org/officeDocument/2006/relationships/image" Target="../media/image127.png"/></Relationships>
</file>

<file path=ppt/slides/_rels/slide1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7.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0.xml"/><Relationship Id="rId1" Type="http://schemas.openxmlformats.org/officeDocument/2006/relationships/slideLayout" Target="../slideLayouts/slideLayout4.xml"/><Relationship Id="rId5" Type="http://schemas.openxmlformats.org/officeDocument/2006/relationships/image" Target="../media/image123.png"/><Relationship Id="rId4" Type="http://schemas.openxmlformats.org/officeDocument/2006/relationships/image" Target="../media/image133.png"/></Relationships>
</file>

<file path=ppt/slides/_rels/slide1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1.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8.xml"/><Relationship Id="rId1" Type="http://schemas.openxmlformats.org/officeDocument/2006/relationships/slideLayout" Target="../slideLayouts/slideLayout3.xml"/><Relationship Id="rId4" Type="http://schemas.openxmlformats.org/officeDocument/2006/relationships/image" Target="../media/image141.png"/></Relationships>
</file>

<file path=ppt/slides/_rels/slide1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9.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61.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2.xml"/><Relationship Id="rId1" Type="http://schemas.openxmlformats.org/officeDocument/2006/relationships/slideLayout" Target="../slideLayouts/slideLayout4.xml"/><Relationship Id="rId4" Type="http://schemas.openxmlformats.org/officeDocument/2006/relationships/image" Target="../media/image147.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archive.ics.uci.edu/ml/index.php"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43.jp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1.gif"/></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51.jp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developers.google.com/machine-learning/crash-course/fitter/graph"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70.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Makine Öğrenmesine Giriş</a:t>
            </a:r>
            <a:endParaRPr/>
          </a:p>
        </p:txBody>
      </p:sp>
      <p:sp>
        <p:nvSpPr>
          <p:cNvPr id="64" name="Google Shape;64;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 Algoritmaları</a:t>
            </a:r>
            <a:endParaRPr/>
          </a:p>
        </p:txBody>
      </p:sp>
      <p:pic>
        <p:nvPicPr>
          <p:cNvPr id="126" name="Google Shape;126;p23"/>
          <p:cNvPicPr preferRelativeResize="0"/>
          <p:nvPr/>
        </p:nvPicPr>
        <p:blipFill rotWithShape="1">
          <a:blip r:embed="rId3">
            <a:alphaModFix/>
          </a:blip>
          <a:srcRect/>
          <a:stretch/>
        </p:blipFill>
        <p:spPr>
          <a:xfrm>
            <a:off x="1831943" y="1189125"/>
            <a:ext cx="5480100" cy="3416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K-Nearest Neighbors</a:t>
            </a:r>
            <a:endParaRPr/>
          </a:p>
        </p:txBody>
      </p:sp>
      <p:pic>
        <p:nvPicPr>
          <p:cNvPr id="262" name="Google Shape;262;p42"/>
          <p:cNvPicPr preferRelativeResize="0"/>
          <p:nvPr/>
        </p:nvPicPr>
        <p:blipFill>
          <a:blip r:embed="rId3">
            <a:alphaModFix/>
          </a:blip>
          <a:stretch>
            <a:fillRect/>
          </a:stretch>
        </p:blipFill>
        <p:spPr>
          <a:xfrm>
            <a:off x="4572000" y="1728775"/>
            <a:ext cx="4333800" cy="2166900"/>
          </a:xfrm>
          <a:prstGeom prst="rect">
            <a:avLst/>
          </a:prstGeom>
          <a:noFill/>
          <a:ln>
            <a:noFill/>
          </a:ln>
        </p:spPr>
      </p:pic>
      <p:sp>
        <p:nvSpPr>
          <p:cNvPr id="263" name="Google Shape;263;p42"/>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solidFill>
                  <a:srgbClr val="252525"/>
                </a:solidFill>
              </a:rPr>
              <a:t>Birbirine benzer özelliklerin mesafe olarak birbirilerine yakın olduğunu varsayan Denetimli Öğrenme algoritmasıdır.</a:t>
            </a:r>
            <a:endParaRPr>
              <a:solidFill>
                <a:srgbClr val="252525"/>
              </a:solidFill>
            </a:endParaRPr>
          </a:p>
          <a:p>
            <a:pPr marL="0" lvl="0" indent="0" algn="l" rtl="0">
              <a:spcBef>
                <a:spcPts val="1200"/>
              </a:spcBef>
              <a:spcAft>
                <a:spcPts val="0"/>
              </a:spcAft>
              <a:buNone/>
            </a:pPr>
            <a:r>
              <a:rPr lang="tr">
                <a:solidFill>
                  <a:srgbClr val="252525"/>
                </a:solidFill>
              </a:rPr>
              <a:t>Bir gözlemin, en yakın komşularına bakarak en büyük orana sahip olan sınıfa ait olduğu tahmin eder. </a:t>
            </a:r>
            <a:endParaRPr>
              <a:solidFill>
                <a:srgbClr val="252525"/>
              </a:solidFill>
            </a:endParaRPr>
          </a:p>
          <a:p>
            <a:pPr marL="0" lvl="0" indent="0" algn="l" rtl="0">
              <a:spcBef>
                <a:spcPts val="1200"/>
              </a:spcBef>
              <a:spcAft>
                <a:spcPts val="1200"/>
              </a:spcAft>
              <a:buNone/>
            </a:pPr>
            <a:r>
              <a:rPr lang="tr">
                <a:solidFill>
                  <a:srgbClr val="292929"/>
                </a:solidFill>
                <a:highlight>
                  <a:srgbClr val="FFFFFF"/>
                </a:highlight>
              </a:rPr>
              <a:t>Bir örnek kümesindeki verilerin dağılımından yararlanılarak sınıflandırılmasında kullanılmaktadır. Yeni bir veri noktasının sınıfını tahmin etmek için o noktanın mevcut veri noktalarına uzaklığı hesaplanıp, k sayıda yakın komşuluğuna bakılır. </a:t>
            </a:r>
            <a:endParaRPr>
              <a:solidFill>
                <a:srgbClr val="252525"/>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body" idx="1"/>
          </p:nvPr>
        </p:nvSpPr>
        <p:spPr>
          <a:xfrm>
            <a:off x="311700" y="1152475"/>
            <a:ext cx="8181900" cy="133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solidFill>
                  <a:srgbClr val="252525"/>
                </a:solidFill>
              </a:rPr>
              <a:t>Tahmin edilmesi istenen veri girilir ve k parametresi ile kaç komşu noktaya bakılmak istendiği belirlenir. Sonrasında veriler arasındaki Öklid mesafesi belirlenerek en yakındaki noktaların sınıflarına bakılır. Yeni veri noktası bu sınıf olarak tahminlenir.</a:t>
            </a:r>
            <a:endParaRPr>
              <a:solidFill>
                <a:srgbClr val="252525"/>
              </a:solidFill>
            </a:endParaRPr>
          </a:p>
          <a:p>
            <a:pPr marL="0" lvl="0" indent="0" algn="l" rtl="0">
              <a:spcBef>
                <a:spcPts val="1200"/>
              </a:spcBef>
              <a:spcAft>
                <a:spcPts val="1200"/>
              </a:spcAft>
              <a:buNone/>
            </a:pPr>
            <a:endParaRPr>
              <a:solidFill>
                <a:srgbClr val="252525"/>
              </a:solidFill>
            </a:endParaRPr>
          </a:p>
        </p:txBody>
      </p:sp>
      <p:sp>
        <p:nvSpPr>
          <p:cNvPr id="269" name="Google Shape;26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K-Nearest Neighbors</a:t>
            </a:r>
            <a:endParaRPr/>
          </a:p>
        </p:txBody>
      </p:sp>
      <p:pic>
        <p:nvPicPr>
          <p:cNvPr id="270" name="Google Shape;270;p43"/>
          <p:cNvPicPr preferRelativeResize="0"/>
          <p:nvPr/>
        </p:nvPicPr>
        <p:blipFill>
          <a:blip r:embed="rId3">
            <a:alphaModFix/>
          </a:blip>
          <a:stretch>
            <a:fillRect/>
          </a:stretch>
        </p:blipFill>
        <p:spPr>
          <a:xfrm>
            <a:off x="914751" y="2335813"/>
            <a:ext cx="2793800" cy="2235025"/>
          </a:xfrm>
          <a:prstGeom prst="rect">
            <a:avLst/>
          </a:prstGeom>
          <a:noFill/>
          <a:ln>
            <a:noFill/>
          </a:ln>
        </p:spPr>
      </p:pic>
      <p:pic>
        <p:nvPicPr>
          <p:cNvPr id="271" name="Google Shape;271;p43"/>
          <p:cNvPicPr preferRelativeResize="0"/>
          <p:nvPr/>
        </p:nvPicPr>
        <p:blipFill>
          <a:blip r:embed="rId4">
            <a:alphaModFix/>
          </a:blip>
          <a:stretch>
            <a:fillRect/>
          </a:stretch>
        </p:blipFill>
        <p:spPr>
          <a:xfrm>
            <a:off x="5170601" y="2335822"/>
            <a:ext cx="2793800" cy="223504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tr">
                <a:solidFill>
                  <a:srgbClr val="252525"/>
                </a:solidFill>
              </a:rPr>
              <a:t>Örneğin, yandaki grafikte turuncu veri noktası model tarafaından sınıflandırılmak istenen veri noktası olsun. k değerinin 5 verildiği varsayılarak, Öklid uzaklığı en yakın 5 en yakın veri noktasına bakılır. </a:t>
            </a:r>
            <a:endParaRPr>
              <a:solidFill>
                <a:srgbClr val="252525"/>
              </a:solidFill>
            </a:endParaRPr>
          </a:p>
          <a:p>
            <a:pPr marL="0" lvl="0" indent="0" algn="l" rtl="0">
              <a:spcBef>
                <a:spcPts val="1200"/>
              </a:spcBef>
              <a:spcAft>
                <a:spcPts val="0"/>
              </a:spcAft>
              <a:buClr>
                <a:schemeClr val="dk1"/>
              </a:buClr>
              <a:buSzPts val="1100"/>
              <a:buFont typeface="Arial"/>
              <a:buNone/>
            </a:pPr>
            <a:r>
              <a:rPr lang="tr">
                <a:solidFill>
                  <a:srgbClr val="252525"/>
                </a:solidFill>
              </a:rPr>
              <a:t>Category A sınıfından 3, Category B sınıfından 2 veri noktası komşu olduğundan veri noktası Category A sınıfı olarak sınıflandırılır.</a:t>
            </a:r>
            <a:endParaRPr>
              <a:solidFill>
                <a:srgbClr val="252525"/>
              </a:solidFill>
            </a:endParaRPr>
          </a:p>
          <a:p>
            <a:pPr marL="0" lvl="0" indent="0" algn="l" rtl="0">
              <a:spcBef>
                <a:spcPts val="1200"/>
              </a:spcBef>
              <a:spcAft>
                <a:spcPts val="1200"/>
              </a:spcAft>
              <a:buNone/>
            </a:pPr>
            <a:endParaRPr>
              <a:solidFill>
                <a:srgbClr val="252525"/>
              </a:solidFill>
            </a:endParaRPr>
          </a:p>
        </p:txBody>
      </p:sp>
      <p:sp>
        <p:nvSpPr>
          <p:cNvPr id="277" name="Google Shape;27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K-Nearest Neighbors</a:t>
            </a:r>
            <a:endParaRPr/>
          </a:p>
        </p:txBody>
      </p:sp>
      <p:pic>
        <p:nvPicPr>
          <p:cNvPr id="278" name="Google Shape;278;p44"/>
          <p:cNvPicPr preferRelativeResize="0"/>
          <p:nvPr/>
        </p:nvPicPr>
        <p:blipFill>
          <a:blip r:embed="rId3">
            <a:alphaModFix/>
          </a:blip>
          <a:stretch>
            <a:fillRect/>
          </a:stretch>
        </p:blipFill>
        <p:spPr>
          <a:xfrm>
            <a:off x="4771825" y="1173351"/>
            <a:ext cx="3496025" cy="27968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sp>
        <p:nvSpPr>
          <p:cNvPr id="283" name="Google Shape;283;p45"/>
          <p:cNvSpPr txBox="1">
            <a:spLocks noGrp="1"/>
          </p:cNvSpPr>
          <p:nvPr>
            <p:ph type="body" idx="1"/>
          </p:nvPr>
        </p:nvSpPr>
        <p:spPr>
          <a:xfrm>
            <a:off x="311700" y="1152475"/>
            <a:ext cx="41928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b="1">
                <a:highlight>
                  <a:srgbClr val="FFFFFF"/>
                </a:highlight>
              </a:rPr>
              <a:t>Mesafe Ölçümleri</a:t>
            </a:r>
            <a:endParaRPr b="1">
              <a:highlight>
                <a:srgbClr val="FFFFFF"/>
              </a:highlight>
            </a:endParaRPr>
          </a:p>
          <a:p>
            <a:pPr marL="0" lvl="0" indent="0" algn="l" rtl="0">
              <a:spcBef>
                <a:spcPts val="1200"/>
              </a:spcBef>
              <a:spcAft>
                <a:spcPts val="0"/>
              </a:spcAft>
              <a:buNone/>
            </a:pPr>
            <a:r>
              <a:rPr lang="tr"/>
              <a:t>Problemin içeriğine bağlı olarak, farklı uzaklık ölçütleri kullanılabilir.</a:t>
            </a:r>
            <a:endParaRPr b="1">
              <a:highlight>
                <a:srgbClr val="FFFFFF"/>
              </a:highlight>
            </a:endParaRPr>
          </a:p>
          <a:p>
            <a:pPr marL="457200" lvl="0" indent="-317500" algn="l" rtl="0">
              <a:lnSpc>
                <a:spcPct val="115000"/>
              </a:lnSpc>
              <a:spcBef>
                <a:spcPts val="1200"/>
              </a:spcBef>
              <a:spcAft>
                <a:spcPts val="0"/>
              </a:spcAft>
              <a:buSzPts val="1400"/>
              <a:buChar char="●"/>
            </a:pPr>
            <a:r>
              <a:rPr lang="tr">
                <a:highlight>
                  <a:srgbClr val="FF9900"/>
                </a:highlight>
              </a:rPr>
              <a:t>Minkowski mesafesi</a:t>
            </a:r>
            <a:r>
              <a:rPr lang="tr">
                <a:highlight>
                  <a:srgbClr val="FFFFFF"/>
                </a:highlight>
              </a:rPr>
              <a:t>, C </a:t>
            </a:r>
            <a:r>
              <a:rPr lang="tr">
                <a:solidFill>
                  <a:srgbClr val="292929"/>
                </a:solidFill>
                <a:highlight>
                  <a:srgbClr val="FFFFFF"/>
                </a:highlight>
              </a:rPr>
              <a:t>değişkenine bağlı bir uzaklık hesaplamak isteniyorsa Minkowski yöntemi kullanılır.</a:t>
            </a:r>
            <a:endParaRPr>
              <a:highlight>
                <a:srgbClr val="FFFFFF"/>
              </a:highlight>
            </a:endParaRPr>
          </a:p>
          <a:p>
            <a:pPr marL="457200" lvl="0" indent="-317500" algn="l" rtl="0">
              <a:lnSpc>
                <a:spcPct val="115000"/>
              </a:lnSpc>
              <a:spcBef>
                <a:spcPts val="0"/>
              </a:spcBef>
              <a:spcAft>
                <a:spcPts val="0"/>
              </a:spcAft>
              <a:buSzPts val="1400"/>
              <a:buChar char="●"/>
            </a:pPr>
            <a:r>
              <a:rPr lang="tr">
                <a:highlight>
                  <a:srgbClr val="FFFFFF"/>
                </a:highlight>
              </a:rPr>
              <a:t>C = 1 olduğunda formül </a:t>
            </a:r>
            <a:r>
              <a:rPr lang="tr">
                <a:highlight>
                  <a:srgbClr val="FF9900"/>
                </a:highlight>
              </a:rPr>
              <a:t>Manhattan mesafesini</a:t>
            </a:r>
            <a:r>
              <a:rPr lang="tr">
                <a:highlight>
                  <a:srgbClr val="FFFFFF"/>
                </a:highlight>
              </a:rPr>
              <a:t> verir </a:t>
            </a:r>
            <a:endParaRPr b="1">
              <a:highlight>
                <a:srgbClr val="FFFFFF"/>
              </a:highlight>
            </a:endParaRPr>
          </a:p>
          <a:p>
            <a:pPr marL="457200" lvl="0" indent="-317500" algn="l" rtl="0">
              <a:lnSpc>
                <a:spcPct val="115000"/>
              </a:lnSpc>
              <a:spcBef>
                <a:spcPts val="0"/>
              </a:spcBef>
              <a:spcAft>
                <a:spcPts val="0"/>
              </a:spcAft>
              <a:buSzPts val="1400"/>
              <a:buChar char="●"/>
            </a:pPr>
            <a:r>
              <a:rPr lang="tr">
                <a:highlight>
                  <a:srgbClr val="FFFFFF"/>
                </a:highlight>
              </a:rPr>
              <a:t>C = 2 olduğunda, </a:t>
            </a:r>
            <a:r>
              <a:rPr lang="tr">
                <a:highlight>
                  <a:srgbClr val="FF9900"/>
                </a:highlight>
              </a:rPr>
              <a:t>Öklid mesafesini</a:t>
            </a:r>
            <a:r>
              <a:rPr lang="tr">
                <a:highlight>
                  <a:srgbClr val="FFFFFF"/>
                </a:highlight>
              </a:rPr>
              <a:t> verir</a:t>
            </a:r>
            <a:endParaRPr b="1">
              <a:highlight>
                <a:srgbClr val="FFFFFF"/>
              </a:highlight>
            </a:endParaRPr>
          </a:p>
          <a:p>
            <a:pPr marL="457200" lvl="0" indent="-317500" algn="l" rtl="0">
              <a:lnSpc>
                <a:spcPct val="115000"/>
              </a:lnSpc>
              <a:spcBef>
                <a:spcPts val="0"/>
              </a:spcBef>
              <a:spcAft>
                <a:spcPts val="0"/>
              </a:spcAft>
              <a:buSzPts val="1400"/>
              <a:buChar char="●"/>
            </a:pPr>
            <a:r>
              <a:rPr lang="tr">
                <a:highlight>
                  <a:srgbClr val="FFFFFF"/>
                </a:highlight>
              </a:rPr>
              <a:t>Hamming mesafesi iki adet ikili dizi arasındaki benzerliği verir</a:t>
            </a:r>
            <a:endParaRPr b="1"/>
          </a:p>
          <a:p>
            <a:pPr marL="0" lvl="0" indent="0" algn="l" rtl="0">
              <a:spcBef>
                <a:spcPts val="800"/>
              </a:spcBef>
              <a:spcAft>
                <a:spcPts val="1200"/>
              </a:spcAft>
              <a:buNone/>
            </a:pPr>
            <a:endParaRPr b="1">
              <a:solidFill>
                <a:srgbClr val="333333"/>
              </a:solidFill>
              <a:highlight>
                <a:srgbClr val="FFFFFF"/>
              </a:highlight>
            </a:endParaRPr>
          </a:p>
        </p:txBody>
      </p:sp>
      <p:sp>
        <p:nvSpPr>
          <p:cNvPr id="284" name="Google Shape;28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K-Nearest Neighbors</a:t>
            </a:r>
            <a:endParaRPr/>
          </a:p>
        </p:txBody>
      </p:sp>
      <p:pic>
        <p:nvPicPr>
          <p:cNvPr id="285" name="Google Shape;285;p45"/>
          <p:cNvPicPr preferRelativeResize="0"/>
          <p:nvPr/>
        </p:nvPicPr>
        <p:blipFill rotWithShape="1">
          <a:blip r:embed="rId3">
            <a:alphaModFix/>
          </a:blip>
          <a:srcRect l="11948" r="17139"/>
          <a:stretch/>
        </p:blipFill>
        <p:spPr>
          <a:xfrm>
            <a:off x="4668175" y="1174425"/>
            <a:ext cx="1709100" cy="700799"/>
          </a:xfrm>
          <a:prstGeom prst="rect">
            <a:avLst/>
          </a:prstGeom>
          <a:noFill/>
          <a:ln>
            <a:noFill/>
          </a:ln>
        </p:spPr>
      </p:pic>
      <p:sp>
        <p:nvSpPr>
          <p:cNvPr id="286" name="Google Shape;286;p45"/>
          <p:cNvSpPr txBox="1"/>
          <p:nvPr/>
        </p:nvSpPr>
        <p:spPr>
          <a:xfrm>
            <a:off x="4833773" y="2031925"/>
            <a:ext cx="1492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a:solidFill>
                  <a:srgbClr val="292929"/>
                </a:solidFill>
                <a:highlight>
                  <a:srgbClr val="FF9900"/>
                </a:highlight>
                <a:latin typeface="Century"/>
                <a:ea typeface="Century"/>
                <a:cs typeface="Century"/>
                <a:sym typeface="Century"/>
              </a:rPr>
              <a:t>Manhattan distance</a:t>
            </a:r>
            <a:endParaRPr sz="1200">
              <a:highlight>
                <a:srgbClr val="FF9900"/>
              </a:highlight>
              <a:latin typeface="Century"/>
              <a:ea typeface="Century"/>
              <a:cs typeface="Century"/>
              <a:sym typeface="Century"/>
            </a:endParaRPr>
          </a:p>
        </p:txBody>
      </p:sp>
      <p:pic>
        <p:nvPicPr>
          <p:cNvPr id="287" name="Google Shape;287;p45"/>
          <p:cNvPicPr preferRelativeResize="0"/>
          <p:nvPr/>
        </p:nvPicPr>
        <p:blipFill>
          <a:blip r:embed="rId4">
            <a:alphaModFix/>
          </a:blip>
          <a:stretch>
            <a:fillRect/>
          </a:stretch>
        </p:blipFill>
        <p:spPr>
          <a:xfrm>
            <a:off x="4504575" y="2642300"/>
            <a:ext cx="2036282" cy="700800"/>
          </a:xfrm>
          <a:prstGeom prst="rect">
            <a:avLst/>
          </a:prstGeom>
          <a:noFill/>
          <a:ln>
            <a:noFill/>
          </a:ln>
        </p:spPr>
      </p:pic>
      <p:pic>
        <p:nvPicPr>
          <p:cNvPr id="288" name="Google Shape;288;p45"/>
          <p:cNvPicPr preferRelativeResize="0"/>
          <p:nvPr/>
        </p:nvPicPr>
        <p:blipFill rotWithShape="1">
          <a:blip r:embed="rId5">
            <a:alphaModFix/>
          </a:blip>
          <a:srcRect l="3942" r="6867"/>
          <a:stretch/>
        </p:blipFill>
        <p:spPr>
          <a:xfrm>
            <a:off x="6733825" y="2571750"/>
            <a:ext cx="2068072" cy="771350"/>
          </a:xfrm>
          <a:prstGeom prst="rect">
            <a:avLst/>
          </a:prstGeom>
          <a:noFill/>
          <a:ln>
            <a:noFill/>
          </a:ln>
        </p:spPr>
      </p:pic>
      <p:sp>
        <p:nvSpPr>
          <p:cNvPr id="289" name="Google Shape;289;p45"/>
          <p:cNvSpPr txBox="1"/>
          <p:nvPr/>
        </p:nvSpPr>
        <p:spPr>
          <a:xfrm>
            <a:off x="4854463" y="3484675"/>
            <a:ext cx="145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a:solidFill>
                  <a:srgbClr val="292929"/>
                </a:solidFill>
                <a:highlight>
                  <a:srgbClr val="FF9900"/>
                </a:highlight>
                <a:latin typeface="Century"/>
                <a:ea typeface="Century"/>
                <a:cs typeface="Century"/>
                <a:sym typeface="Century"/>
              </a:rPr>
              <a:t>Euclidean distance</a:t>
            </a:r>
            <a:endParaRPr sz="1200">
              <a:highlight>
                <a:srgbClr val="FF9900"/>
              </a:highlight>
              <a:latin typeface="Century"/>
              <a:ea typeface="Century"/>
              <a:cs typeface="Century"/>
              <a:sym typeface="Century"/>
            </a:endParaRPr>
          </a:p>
        </p:txBody>
      </p:sp>
      <p:sp>
        <p:nvSpPr>
          <p:cNvPr id="290" name="Google Shape;290;p45"/>
          <p:cNvSpPr txBox="1"/>
          <p:nvPr/>
        </p:nvSpPr>
        <p:spPr>
          <a:xfrm>
            <a:off x="7004650" y="3484675"/>
            <a:ext cx="152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a:solidFill>
                  <a:srgbClr val="292929"/>
                </a:solidFill>
                <a:highlight>
                  <a:srgbClr val="FF9900"/>
                </a:highlight>
                <a:latin typeface="Century"/>
                <a:ea typeface="Century"/>
                <a:cs typeface="Century"/>
                <a:sym typeface="Century"/>
              </a:rPr>
              <a:t>Minkowski distance</a:t>
            </a:r>
            <a:endParaRPr sz="1200">
              <a:highlight>
                <a:srgbClr val="FF9900"/>
              </a:highlight>
              <a:latin typeface="Century"/>
              <a:ea typeface="Century"/>
              <a:cs typeface="Century"/>
              <a:sym typeface="Century"/>
            </a:endParaRPr>
          </a:p>
        </p:txBody>
      </p:sp>
      <p:pic>
        <p:nvPicPr>
          <p:cNvPr id="291" name="Google Shape;291;p45"/>
          <p:cNvPicPr preferRelativeResize="0"/>
          <p:nvPr/>
        </p:nvPicPr>
        <p:blipFill rotWithShape="1">
          <a:blip r:embed="rId6">
            <a:alphaModFix/>
          </a:blip>
          <a:srcRect l="17578" t="10856" r="12442" b="61091"/>
          <a:stretch/>
        </p:blipFill>
        <p:spPr>
          <a:xfrm>
            <a:off x="7021625" y="1202350"/>
            <a:ext cx="1492500" cy="646997"/>
          </a:xfrm>
          <a:prstGeom prst="rect">
            <a:avLst/>
          </a:prstGeom>
          <a:noFill/>
          <a:ln>
            <a:noFill/>
          </a:ln>
        </p:spPr>
      </p:pic>
      <p:sp>
        <p:nvSpPr>
          <p:cNvPr id="292" name="Google Shape;292;p45"/>
          <p:cNvSpPr txBox="1"/>
          <p:nvPr/>
        </p:nvSpPr>
        <p:spPr>
          <a:xfrm>
            <a:off x="7004663" y="2017825"/>
            <a:ext cx="152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a:solidFill>
                  <a:srgbClr val="292929"/>
                </a:solidFill>
                <a:highlight>
                  <a:srgbClr val="FF9900"/>
                </a:highlight>
                <a:latin typeface="Century"/>
                <a:ea typeface="Century"/>
                <a:cs typeface="Century"/>
                <a:sym typeface="Century"/>
              </a:rPr>
              <a:t>Hamming distance</a:t>
            </a:r>
            <a:endParaRPr sz="1200">
              <a:highlight>
                <a:srgbClr val="FF9900"/>
              </a:highlight>
              <a:latin typeface="Century"/>
              <a:ea typeface="Century"/>
              <a:cs typeface="Century"/>
              <a:sym typeface="Century"/>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Support Vector Machine (SVM)</a:t>
            </a:r>
            <a:endParaRPr/>
          </a:p>
        </p:txBody>
      </p:sp>
      <p:sp>
        <p:nvSpPr>
          <p:cNvPr id="298" name="Google Shape;298;p46"/>
          <p:cNvSpPr txBox="1">
            <a:spLocks noGrp="1"/>
          </p:cNvSpPr>
          <p:nvPr>
            <p:ph type="body" idx="1"/>
          </p:nvPr>
        </p:nvSpPr>
        <p:spPr>
          <a:xfrm>
            <a:off x="311700" y="1152475"/>
            <a:ext cx="41916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a:solidFill>
                  <a:srgbClr val="292929"/>
                </a:solidFill>
                <a:highlight>
                  <a:srgbClr val="FFFFFF"/>
                </a:highlight>
              </a:rPr>
              <a:t>SVM, doğrusal veya doğrusal olmayan sınıflandırma, regresyon ve hatta aykırı değer tespiti yapabilen güçlü ve çok yönlü bir Makine Öğrenimi modelidir. </a:t>
            </a:r>
            <a:endParaRPr>
              <a:solidFill>
                <a:srgbClr val="292929"/>
              </a:solidFill>
              <a:highlight>
                <a:srgbClr val="FFFFFF"/>
              </a:highlight>
            </a:endParaRPr>
          </a:p>
          <a:p>
            <a:pPr marL="0" lvl="0" indent="0" algn="l" rtl="0">
              <a:lnSpc>
                <a:spcPct val="115000"/>
              </a:lnSpc>
              <a:spcBef>
                <a:spcPts val="0"/>
              </a:spcBef>
              <a:spcAft>
                <a:spcPts val="0"/>
              </a:spcAft>
              <a:buNone/>
            </a:pPr>
            <a:endParaRPr>
              <a:solidFill>
                <a:srgbClr val="292929"/>
              </a:solidFill>
              <a:highlight>
                <a:srgbClr val="FFFFFF"/>
              </a:highlight>
            </a:endParaRPr>
          </a:p>
          <a:p>
            <a:pPr marL="457200" lvl="0" indent="-317500" algn="l" rtl="0">
              <a:lnSpc>
                <a:spcPct val="115000"/>
              </a:lnSpc>
              <a:spcBef>
                <a:spcPts val="0"/>
              </a:spcBef>
              <a:spcAft>
                <a:spcPts val="0"/>
              </a:spcAft>
              <a:buClr>
                <a:srgbClr val="292929"/>
              </a:buClr>
              <a:buSzPts val="1400"/>
              <a:buChar char="●"/>
            </a:pPr>
            <a:r>
              <a:rPr lang="tr">
                <a:solidFill>
                  <a:srgbClr val="292929"/>
                </a:solidFill>
                <a:highlight>
                  <a:srgbClr val="FFFFFF"/>
                </a:highlight>
              </a:rPr>
              <a:t>SVM'ler, özellikle karmaşık küçük veya orta ölçekli veri kümelerinin sınıflandırılması için çok uygundur</a:t>
            </a:r>
            <a:endParaRPr>
              <a:solidFill>
                <a:srgbClr val="292929"/>
              </a:solidFill>
              <a:highlight>
                <a:srgbClr val="FFFFFF"/>
              </a:highlight>
            </a:endParaRPr>
          </a:p>
          <a:p>
            <a:pPr marL="457200" lvl="0" indent="-317500" algn="l" rtl="0">
              <a:lnSpc>
                <a:spcPct val="135714"/>
              </a:lnSpc>
              <a:spcBef>
                <a:spcPts val="0"/>
              </a:spcBef>
              <a:spcAft>
                <a:spcPts val="0"/>
              </a:spcAft>
              <a:buClr>
                <a:srgbClr val="292929"/>
              </a:buClr>
              <a:buSzPts val="1400"/>
              <a:buChar char="●"/>
            </a:pPr>
            <a:r>
              <a:rPr lang="tr">
                <a:solidFill>
                  <a:srgbClr val="292929"/>
                </a:solidFill>
                <a:highlight>
                  <a:schemeClr val="lt1"/>
                </a:highlight>
              </a:rPr>
              <a:t>Düzleme yeni veri noktalarının eklenmesi Decision Boundary çizgisini ve destek Vektörlerini etkilemez</a:t>
            </a:r>
            <a:endParaRPr>
              <a:solidFill>
                <a:srgbClr val="292929"/>
              </a:solidFill>
              <a:highlight>
                <a:srgbClr val="FFFFFF"/>
              </a:highlight>
            </a:endParaRPr>
          </a:p>
          <a:p>
            <a:pPr marL="0" lvl="0" indent="0" algn="l" rtl="0">
              <a:lnSpc>
                <a:spcPct val="135714"/>
              </a:lnSpc>
              <a:spcBef>
                <a:spcPts val="0"/>
              </a:spcBef>
              <a:spcAft>
                <a:spcPts val="0"/>
              </a:spcAft>
              <a:buNone/>
            </a:pPr>
            <a:endParaRPr>
              <a:solidFill>
                <a:srgbClr val="292929"/>
              </a:solidFill>
              <a:highlight>
                <a:srgbClr val="FFFFFF"/>
              </a:highlight>
            </a:endParaRPr>
          </a:p>
        </p:txBody>
      </p:sp>
      <p:pic>
        <p:nvPicPr>
          <p:cNvPr id="299" name="Google Shape;299;p46"/>
          <p:cNvPicPr preferRelativeResize="0"/>
          <p:nvPr/>
        </p:nvPicPr>
        <p:blipFill>
          <a:blip r:embed="rId3">
            <a:alphaModFix/>
          </a:blip>
          <a:stretch>
            <a:fillRect/>
          </a:stretch>
        </p:blipFill>
        <p:spPr>
          <a:xfrm>
            <a:off x="4503350" y="1339475"/>
            <a:ext cx="3730875" cy="30424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Support Vector Machine (SVM)</a:t>
            </a:r>
            <a:endParaRPr/>
          </a:p>
        </p:txBody>
      </p:sp>
      <p:sp>
        <p:nvSpPr>
          <p:cNvPr id="305" name="Google Shape;305;p47"/>
          <p:cNvSpPr txBox="1">
            <a:spLocks noGrp="1"/>
          </p:cNvSpPr>
          <p:nvPr>
            <p:ph type="body" idx="1"/>
          </p:nvPr>
        </p:nvSpPr>
        <p:spPr>
          <a:xfrm>
            <a:off x="311700" y="1152475"/>
            <a:ext cx="5088000" cy="22800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tr">
                <a:solidFill>
                  <a:srgbClr val="292929"/>
                </a:solidFill>
                <a:highlight>
                  <a:schemeClr val="lt1"/>
                </a:highlight>
              </a:rPr>
              <a:t>Yandaki örnekte ortadaki çizgi, sınıfları ayıran Decision Boundary iken bu çizginin +-1 taraflarında bulunan kesikli çizgiler Destek Vektörleridir. </a:t>
            </a:r>
            <a:endParaRPr>
              <a:solidFill>
                <a:srgbClr val="292929"/>
              </a:solidFill>
              <a:highlight>
                <a:schemeClr val="lt1"/>
              </a:highlight>
            </a:endParaRPr>
          </a:p>
          <a:p>
            <a:pPr marL="0" lvl="0" indent="0" algn="l" rtl="0">
              <a:lnSpc>
                <a:spcPct val="135714"/>
              </a:lnSpc>
              <a:spcBef>
                <a:spcPts val="0"/>
              </a:spcBef>
              <a:spcAft>
                <a:spcPts val="0"/>
              </a:spcAft>
              <a:buNone/>
            </a:pPr>
            <a:endParaRPr>
              <a:solidFill>
                <a:srgbClr val="292929"/>
              </a:solidFill>
              <a:highlight>
                <a:schemeClr val="lt1"/>
              </a:highlight>
            </a:endParaRPr>
          </a:p>
          <a:p>
            <a:pPr marL="0" lvl="0" indent="0" algn="l" rtl="0">
              <a:lnSpc>
                <a:spcPct val="135714"/>
              </a:lnSpc>
              <a:spcBef>
                <a:spcPts val="0"/>
              </a:spcBef>
              <a:spcAft>
                <a:spcPts val="0"/>
              </a:spcAft>
              <a:buNone/>
            </a:pPr>
            <a:r>
              <a:rPr lang="tr">
                <a:solidFill>
                  <a:srgbClr val="292929"/>
                </a:solidFill>
                <a:highlight>
                  <a:schemeClr val="lt1"/>
                </a:highlight>
              </a:rPr>
              <a:t>SVM, iki sınıf verileri arasındaki en geniş sokak olarak düşünülebilir.</a:t>
            </a:r>
            <a:endParaRPr>
              <a:solidFill>
                <a:srgbClr val="292929"/>
              </a:solidFill>
              <a:highlight>
                <a:schemeClr val="lt1"/>
              </a:highlight>
            </a:endParaRPr>
          </a:p>
          <a:p>
            <a:pPr marL="457200" lvl="0" indent="0" algn="l" rtl="0">
              <a:lnSpc>
                <a:spcPct val="135714"/>
              </a:lnSpc>
              <a:spcBef>
                <a:spcPts val="0"/>
              </a:spcBef>
              <a:spcAft>
                <a:spcPts val="0"/>
              </a:spcAft>
              <a:buNone/>
            </a:pPr>
            <a:endParaRPr>
              <a:solidFill>
                <a:srgbClr val="292929"/>
              </a:solidFill>
              <a:highlight>
                <a:schemeClr val="lt1"/>
              </a:highlight>
            </a:endParaRPr>
          </a:p>
          <a:p>
            <a:pPr marL="0" lvl="0" indent="0" algn="l" rtl="0">
              <a:lnSpc>
                <a:spcPct val="135714"/>
              </a:lnSpc>
              <a:spcBef>
                <a:spcPts val="0"/>
              </a:spcBef>
              <a:spcAft>
                <a:spcPts val="0"/>
              </a:spcAft>
              <a:buNone/>
            </a:pPr>
            <a:r>
              <a:rPr lang="tr">
                <a:solidFill>
                  <a:srgbClr val="292929"/>
                </a:solidFill>
                <a:highlight>
                  <a:schemeClr val="lt1"/>
                </a:highlight>
              </a:rPr>
              <a:t>SVMler özellik ölçeklemesine duyarlıdır</a:t>
            </a:r>
            <a:endParaRPr>
              <a:solidFill>
                <a:srgbClr val="292929"/>
              </a:solidFill>
              <a:highlight>
                <a:srgbClr val="FFFFFF"/>
              </a:highlight>
            </a:endParaRPr>
          </a:p>
        </p:txBody>
      </p:sp>
      <p:pic>
        <p:nvPicPr>
          <p:cNvPr id="306" name="Google Shape;306;p47"/>
          <p:cNvPicPr preferRelativeResize="0"/>
          <p:nvPr/>
        </p:nvPicPr>
        <p:blipFill>
          <a:blip r:embed="rId3">
            <a:alphaModFix/>
          </a:blip>
          <a:stretch>
            <a:fillRect/>
          </a:stretch>
        </p:blipFill>
        <p:spPr>
          <a:xfrm>
            <a:off x="5237475" y="1149725"/>
            <a:ext cx="3487600" cy="2844025"/>
          </a:xfrm>
          <a:prstGeom prst="rect">
            <a:avLst/>
          </a:prstGeom>
          <a:noFill/>
          <a:ln>
            <a:noFill/>
          </a:ln>
        </p:spPr>
      </p:pic>
      <p:pic>
        <p:nvPicPr>
          <p:cNvPr id="307" name="Google Shape;307;p47"/>
          <p:cNvPicPr preferRelativeResize="0"/>
          <p:nvPr/>
        </p:nvPicPr>
        <p:blipFill rotWithShape="1">
          <a:blip r:embed="rId4">
            <a:alphaModFix/>
          </a:blip>
          <a:srcRect l="1854" t="5085" b="13547"/>
          <a:stretch/>
        </p:blipFill>
        <p:spPr>
          <a:xfrm>
            <a:off x="414325" y="3649475"/>
            <a:ext cx="4882752" cy="11689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8"/>
          <p:cNvSpPr txBox="1">
            <a:spLocks noGrp="1"/>
          </p:cNvSpPr>
          <p:nvPr>
            <p:ph type="body" idx="1"/>
          </p:nvPr>
        </p:nvSpPr>
        <p:spPr>
          <a:xfrm>
            <a:off x="311700" y="1152475"/>
            <a:ext cx="44463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350"/>
              <a:t>Decision Boundary çizgisi ile ona en yakın veri noktasının arasındaki uzaklık Margin’i belirler. Margin, veri noktasına ulaşmadan önce sınırın artırılabileceği genişliktir</a:t>
            </a:r>
            <a:r>
              <a:rPr lang="tr" sz="1350">
                <a:solidFill>
                  <a:srgbClr val="252525"/>
                </a:solidFill>
              </a:rPr>
              <a:t>. SVM modelinin aykırı verilere bu kadar çok uyum sağlamaması için bazı yanlış sınıflandırmalara izin verilmesi gerekmektedir.</a:t>
            </a:r>
            <a:endParaRPr sz="1350"/>
          </a:p>
          <a:p>
            <a:pPr marL="0" lvl="0" indent="0" algn="l" rtl="0">
              <a:lnSpc>
                <a:spcPct val="115000"/>
              </a:lnSpc>
              <a:spcBef>
                <a:spcPts val="1200"/>
              </a:spcBef>
              <a:spcAft>
                <a:spcPts val="0"/>
              </a:spcAft>
              <a:buNone/>
            </a:pPr>
            <a:r>
              <a:rPr lang="tr" sz="1350" b="1"/>
              <a:t>Hard Margin,</a:t>
            </a:r>
            <a:r>
              <a:rPr lang="tr" sz="1350"/>
              <a:t> verilerin margin sınırları içerisine girmemesidir. Başka bir deyişle modelin veriye fazla uyum sağlaması ve yanlış sınıfladırmayz izin verilmemesi anlamına gelir.</a:t>
            </a:r>
            <a:endParaRPr sz="1350"/>
          </a:p>
          <a:p>
            <a:pPr marL="0" lvl="0" indent="0" algn="l" rtl="0">
              <a:lnSpc>
                <a:spcPct val="115000"/>
              </a:lnSpc>
              <a:spcBef>
                <a:spcPts val="1200"/>
              </a:spcBef>
              <a:spcAft>
                <a:spcPts val="1200"/>
              </a:spcAft>
              <a:buNone/>
            </a:pPr>
            <a:r>
              <a:rPr lang="tr" sz="1350" b="1"/>
              <a:t>Soft Margin,</a:t>
            </a:r>
            <a:r>
              <a:rPr lang="tr" sz="1350"/>
              <a:t> Soft Margin, bazı verilerin Destek Vektörleri sınırlarına girmesidir. Başka bir deyişle sınıflandırmada bazı yanlış sınıflandırmaların tolere edilmesidir.</a:t>
            </a:r>
            <a:endParaRPr sz="1350"/>
          </a:p>
        </p:txBody>
      </p:sp>
      <p:sp>
        <p:nvSpPr>
          <p:cNvPr id="313" name="Google Shape;31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Hard Margin ve Soft Margin</a:t>
            </a:r>
            <a:endParaRPr/>
          </a:p>
        </p:txBody>
      </p:sp>
      <p:pic>
        <p:nvPicPr>
          <p:cNvPr id="314" name="Google Shape;314;p48"/>
          <p:cNvPicPr preferRelativeResize="0"/>
          <p:nvPr/>
        </p:nvPicPr>
        <p:blipFill>
          <a:blip r:embed="rId3">
            <a:alphaModFix/>
          </a:blip>
          <a:stretch>
            <a:fillRect/>
          </a:stretch>
        </p:blipFill>
        <p:spPr>
          <a:xfrm>
            <a:off x="4832400" y="1780988"/>
            <a:ext cx="3999900" cy="215937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Hard Margin &amp; Soft Margin</a:t>
            </a:r>
            <a:endParaRPr/>
          </a:p>
        </p:txBody>
      </p:sp>
      <p:sp>
        <p:nvSpPr>
          <p:cNvPr id="320" name="Google Shape;320;p4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Hard Margin: </a:t>
            </a:r>
            <a:r>
              <a:rPr lang="tr"/>
              <a:t>Hard Margin, veriler doğrusal olarak ayrılabiliyorsa çalışır.</a:t>
            </a:r>
            <a:endParaRPr/>
          </a:p>
          <a:p>
            <a:pPr marL="0" lvl="0" indent="0" algn="l" rtl="0">
              <a:spcBef>
                <a:spcPts val="1200"/>
              </a:spcBef>
              <a:spcAft>
                <a:spcPts val="0"/>
              </a:spcAft>
              <a:buNone/>
            </a:pPr>
            <a:r>
              <a:rPr lang="tr"/>
              <a:t>Modelimiz yanlış sınıflandırmaları tolere etmiyorsa sınır gözlemler ile eşik arasındaki fark hard margin olur.</a:t>
            </a:r>
            <a:endParaRPr/>
          </a:p>
          <a:p>
            <a:pPr marL="0" lvl="0" indent="0" algn="l" rtl="0">
              <a:spcBef>
                <a:spcPts val="1200"/>
              </a:spcBef>
              <a:spcAft>
                <a:spcPts val="1200"/>
              </a:spcAft>
              <a:buNone/>
            </a:pPr>
            <a:endParaRPr/>
          </a:p>
        </p:txBody>
      </p:sp>
      <p:sp>
        <p:nvSpPr>
          <p:cNvPr id="321" name="Google Shape;321;p4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Soft Margin: </a:t>
            </a:r>
            <a:r>
              <a:rPr lang="tr"/>
              <a:t>Hard Margin’de oluşan aykırı değer probleminden kaçınmak için daha esnek bir model kullanılması gerekmektedir. Bu esneklik bazı yanlış sınıflandırmalara izin verilmesidir.</a:t>
            </a:r>
            <a:endParaRPr/>
          </a:p>
          <a:p>
            <a:pPr marL="0" lvl="0" indent="0" algn="l" rtl="0">
              <a:spcBef>
                <a:spcPts val="1200"/>
              </a:spcBef>
              <a:spcAft>
                <a:spcPts val="0"/>
              </a:spcAft>
              <a:buNone/>
            </a:pPr>
            <a:r>
              <a:rPr lang="tr"/>
              <a:t>Modelimiz bu yanlış sınıflandırmaları tolere ediyorsa, sınır gözlemler ile eşik arasındaki fark soft margin olur.</a:t>
            </a:r>
            <a:endParaRPr/>
          </a:p>
          <a:p>
            <a:pPr marL="0" lvl="0" indent="0" algn="l" rtl="0">
              <a:spcBef>
                <a:spcPts val="1200"/>
              </a:spcBef>
              <a:spcAft>
                <a:spcPts val="1200"/>
              </a:spcAft>
              <a:buNone/>
            </a:pPr>
            <a:endParaRPr/>
          </a:p>
        </p:txBody>
      </p:sp>
      <p:pic>
        <p:nvPicPr>
          <p:cNvPr id="322" name="Google Shape;322;p49"/>
          <p:cNvPicPr preferRelativeResize="0"/>
          <p:nvPr/>
        </p:nvPicPr>
        <p:blipFill>
          <a:blip r:embed="rId3">
            <a:alphaModFix/>
          </a:blip>
          <a:stretch>
            <a:fillRect/>
          </a:stretch>
        </p:blipFill>
        <p:spPr>
          <a:xfrm>
            <a:off x="1507025" y="3265575"/>
            <a:ext cx="6129951" cy="1592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SVM Çekirdek Hilesi</a:t>
            </a:r>
            <a:endParaRPr/>
          </a:p>
        </p:txBody>
      </p:sp>
      <p:sp>
        <p:nvSpPr>
          <p:cNvPr id="328" name="Google Shape;328;p50"/>
          <p:cNvSpPr txBox="1">
            <a:spLocks noGrp="1"/>
          </p:cNvSpPr>
          <p:nvPr>
            <p:ph type="body" idx="1"/>
          </p:nvPr>
        </p:nvSpPr>
        <p:spPr>
          <a:xfrm>
            <a:off x="311700" y="1152475"/>
            <a:ext cx="4023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tr"/>
              <a:t>SVM verileri </a:t>
            </a:r>
            <a:r>
              <a:rPr lang="tr">
                <a:highlight>
                  <a:srgbClr val="C9DAF8"/>
                </a:highlight>
              </a:rPr>
              <a:t>doğrusal</a:t>
            </a:r>
            <a:r>
              <a:rPr lang="tr"/>
              <a:t> olarak sınıflandırmaya çalışır ancak SVM doğrusal dağılmayan verilerde performanslı tahmin gerçekleştiremeyecektir.. Böyle bir durumda Kernel Trick(Çekirdek Hilesi) kullanılır. </a:t>
            </a:r>
            <a:endParaRPr/>
          </a:p>
          <a:p>
            <a:pPr marL="0" lvl="0" indent="0" algn="l" rtl="0">
              <a:spcBef>
                <a:spcPts val="1200"/>
              </a:spcBef>
              <a:spcAft>
                <a:spcPts val="0"/>
              </a:spcAft>
              <a:buClr>
                <a:schemeClr val="dk1"/>
              </a:buClr>
              <a:buSzPts val="1100"/>
              <a:buFont typeface="Arial"/>
              <a:buNone/>
            </a:pPr>
            <a:r>
              <a:rPr lang="tr" b="1" u="sng"/>
              <a:t>Polynomial Kernel </a:t>
            </a:r>
            <a:endParaRPr b="1" u="sng"/>
          </a:p>
          <a:p>
            <a:pPr marL="0" lvl="0" indent="0" algn="l" rtl="0">
              <a:spcBef>
                <a:spcPts val="1200"/>
              </a:spcBef>
              <a:spcAft>
                <a:spcPts val="0"/>
              </a:spcAft>
              <a:buNone/>
            </a:pPr>
            <a:r>
              <a:rPr lang="tr"/>
              <a:t>Boyut arttırımı ile yeni bir boyut oluşturarak doğrusal sınıflandırma sağlanır.</a:t>
            </a:r>
            <a:endParaRPr/>
          </a:p>
          <a:p>
            <a:pPr marL="0" lvl="0" indent="0" algn="l" rtl="0">
              <a:spcBef>
                <a:spcPts val="1200"/>
              </a:spcBef>
              <a:spcAft>
                <a:spcPts val="1200"/>
              </a:spcAft>
              <a:buNone/>
            </a:pPr>
            <a:r>
              <a:rPr lang="tr"/>
              <a:t>Verinin hangi boyutta SVM tarafından en iyi ayrılacağına Cross Validation ile karar verilebilir.</a:t>
            </a:r>
            <a:endParaRPr/>
          </a:p>
        </p:txBody>
      </p:sp>
      <p:pic>
        <p:nvPicPr>
          <p:cNvPr id="329" name="Google Shape;329;p50"/>
          <p:cNvPicPr preferRelativeResize="0"/>
          <p:nvPr/>
        </p:nvPicPr>
        <p:blipFill>
          <a:blip r:embed="rId3">
            <a:alphaModFix/>
          </a:blip>
          <a:stretch>
            <a:fillRect/>
          </a:stretch>
        </p:blipFill>
        <p:spPr>
          <a:xfrm>
            <a:off x="4478375" y="3771897"/>
            <a:ext cx="4084526" cy="339053"/>
          </a:xfrm>
          <a:prstGeom prst="rect">
            <a:avLst/>
          </a:prstGeom>
          <a:noFill/>
          <a:ln>
            <a:noFill/>
          </a:ln>
        </p:spPr>
      </p:pic>
      <p:pic>
        <p:nvPicPr>
          <p:cNvPr id="330" name="Google Shape;330;p50"/>
          <p:cNvPicPr preferRelativeResize="0"/>
          <p:nvPr/>
        </p:nvPicPr>
        <p:blipFill>
          <a:blip r:embed="rId4">
            <a:alphaModFix/>
          </a:blip>
          <a:stretch>
            <a:fillRect/>
          </a:stretch>
        </p:blipFill>
        <p:spPr>
          <a:xfrm>
            <a:off x="4478375" y="1192715"/>
            <a:ext cx="4084525" cy="246093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SVM Çekirdek Hilesi</a:t>
            </a:r>
            <a:endParaRPr/>
          </a:p>
        </p:txBody>
      </p:sp>
      <p:sp>
        <p:nvSpPr>
          <p:cNvPr id="336" name="Google Shape;336;p51"/>
          <p:cNvSpPr txBox="1">
            <a:spLocks noGrp="1"/>
          </p:cNvSpPr>
          <p:nvPr>
            <p:ph type="body" idx="1"/>
          </p:nvPr>
        </p:nvSpPr>
        <p:spPr>
          <a:xfrm>
            <a:off x="311700" y="1152475"/>
            <a:ext cx="3836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Veriler yüksek dereceli polinom denklemiyle nonlineer hale dönüştürüldükçe performans kaybı yaşanmaya başlanır. </a:t>
            </a:r>
            <a:endParaRPr/>
          </a:p>
          <a:p>
            <a:pPr marL="0" lvl="0" indent="0" algn="l" rtl="0">
              <a:spcBef>
                <a:spcPts val="1200"/>
              </a:spcBef>
              <a:spcAft>
                <a:spcPts val="1200"/>
              </a:spcAft>
              <a:buNone/>
            </a:pPr>
            <a:r>
              <a:rPr lang="tr"/>
              <a:t>Çekirdek hilesi, çok yüksek dereceli polinomlarla bile, onları eklemek zorunda kalmadan birçok polinom özelliği eklenmiş gibi aynı sonucu elde etmeyi mümkün kılar. Bu nedenle, aslında herhangi bir özellik eklenmediği için özellik sayısında patlama olmaz.</a:t>
            </a:r>
            <a:endParaRPr/>
          </a:p>
        </p:txBody>
      </p:sp>
      <p:pic>
        <p:nvPicPr>
          <p:cNvPr id="337" name="Google Shape;337;p51"/>
          <p:cNvPicPr preferRelativeResize="0"/>
          <p:nvPr/>
        </p:nvPicPr>
        <p:blipFill>
          <a:blip r:embed="rId3">
            <a:alphaModFix/>
          </a:blip>
          <a:stretch>
            <a:fillRect/>
          </a:stretch>
        </p:blipFill>
        <p:spPr>
          <a:xfrm>
            <a:off x="4676650" y="1235310"/>
            <a:ext cx="3956900" cy="2672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 Uygulamaları</a:t>
            </a:r>
            <a:endParaRPr/>
          </a:p>
        </p:txBody>
      </p:sp>
      <p:sp>
        <p:nvSpPr>
          <p:cNvPr id="132" name="Google Shape;132;p24"/>
          <p:cNvSpPr txBox="1">
            <a:spLocks noGrp="1"/>
          </p:cNvSpPr>
          <p:nvPr>
            <p:ph type="body" idx="1"/>
          </p:nvPr>
        </p:nvSpPr>
        <p:spPr>
          <a:xfrm>
            <a:off x="311700" y="1075825"/>
            <a:ext cx="85206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tr"/>
              <a:t>Her segment için farklı bir pazarlama stratejisi tasarlayabilmeniz için müşterileri satın alımlarına göre segmentlere ayırma</a:t>
            </a:r>
            <a:endParaRPr/>
          </a:p>
          <a:p>
            <a:pPr marL="457200" lvl="0" indent="-317500" algn="l" rtl="0">
              <a:lnSpc>
                <a:spcPct val="150000"/>
              </a:lnSpc>
              <a:spcBef>
                <a:spcPts val="0"/>
              </a:spcBef>
              <a:spcAft>
                <a:spcPts val="0"/>
              </a:spcAft>
              <a:buSzPts val="1400"/>
              <a:buChar char="●"/>
            </a:pPr>
            <a:r>
              <a:rPr lang="tr"/>
              <a:t>Bir müşterinin ilgilenebileceği bir ürünü, geçmiş satın alımlara dayanarak önerilmesi</a:t>
            </a:r>
            <a:endParaRPr/>
          </a:p>
          <a:p>
            <a:pPr marL="457200" lvl="0" indent="-317500" algn="l" rtl="0">
              <a:lnSpc>
                <a:spcPct val="150000"/>
              </a:lnSpc>
              <a:spcBef>
                <a:spcPts val="0"/>
              </a:spcBef>
              <a:spcAft>
                <a:spcPts val="0"/>
              </a:spcAft>
              <a:buSzPts val="1400"/>
              <a:buChar char="●"/>
            </a:pPr>
            <a:r>
              <a:rPr lang="tr"/>
              <a:t>Bir üretim hattındaki ürünlerin görüntülerini otomatik olarak sınıflandırmak için analiz edilmesi</a:t>
            </a:r>
            <a:endParaRPr/>
          </a:p>
          <a:p>
            <a:pPr marL="457200" lvl="0" indent="-317500" algn="l" rtl="0">
              <a:lnSpc>
                <a:spcPct val="150000"/>
              </a:lnSpc>
              <a:spcBef>
                <a:spcPts val="0"/>
              </a:spcBef>
              <a:spcAft>
                <a:spcPts val="0"/>
              </a:spcAft>
              <a:buSzPts val="1400"/>
              <a:buChar char="●"/>
            </a:pPr>
            <a:r>
              <a:rPr lang="tr"/>
              <a:t>Haber makalelerini otomatik olarak sınıflandırma</a:t>
            </a:r>
            <a:endParaRPr/>
          </a:p>
          <a:p>
            <a:pPr marL="457200" lvl="0" indent="-317500" algn="l" rtl="0">
              <a:lnSpc>
                <a:spcPct val="150000"/>
              </a:lnSpc>
              <a:spcBef>
                <a:spcPts val="0"/>
              </a:spcBef>
              <a:spcAft>
                <a:spcPts val="0"/>
              </a:spcAft>
              <a:buSzPts val="1400"/>
              <a:buChar char="●"/>
            </a:pPr>
            <a:r>
              <a:rPr lang="tr"/>
              <a:t>Tartışma forumlarında rahatsız edici yorumları otomatik olarak işaretleme</a:t>
            </a:r>
            <a:endParaRPr/>
          </a:p>
          <a:p>
            <a:pPr marL="457200" lvl="0" indent="-317500" algn="l" rtl="0">
              <a:lnSpc>
                <a:spcPct val="150000"/>
              </a:lnSpc>
              <a:spcBef>
                <a:spcPts val="0"/>
              </a:spcBef>
              <a:spcAft>
                <a:spcPts val="0"/>
              </a:spcAft>
              <a:buSzPts val="1400"/>
              <a:buChar char="●"/>
            </a:pPr>
            <a:r>
              <a:rPr lang="tr"/>
              <a:t>Chatbot veya kişisel asistan oluşturma</a:t>
            </a:r>
            <a:endParaRPr/>
          </a:p>
          <a:p>
            <a:pPr marL="457200" lvl="0" indent="-317500" algn="l" rtl="0">
              <a:lnSpc>
                <a:spcPct val="150000"/>
              </a:lnSpc>
              <a:spcBef>
                <a:spcPts val="0"/>
              </a:spcBef>
              <a:spcAft>
                <a:spcPts val="0"/>
              </a:spcAft>
              <a:buSzPts val="1400"/>
              <a:buChar char="●"/>
            </a:pPr>
            <a:r>
              <a:rPr lang="tr"/>
              <a:t>Birçok performans ölçümüne dayalı olarak şirketinizin gelecek yılki gelirini tahmin etme</a:t>
            </a:r>
            <a:endParaRPr/>
          </a:p>
          <a:p>
            <a:pPr marL="457200" lvl="0" indent="-317500" algn="l" rtl="0">
              <a:lnSpc>
                <a:spcPct val="150000"/>
              </a:lnSpc>
              <a:spcBef>
                <a:spcPts val="0"/>
              </a:spcBef>
              <a:spcAft>
                <a:spcPts val="0"/>
              </a:spcAft>
              <a:buSzPts val="1400"/>
              <a:buChar char="●"/>
            </a:pPr>
            <a:r>
              <a:rPr lang="tr"/>
              <a:t>Uygulamanızın sesli komutlara tepki vermesini sağlama</a:t>
            </a:r>
            <a:endParaRPr/>
          </a:p>
          <a:p>
            <a:pPr marL="457200" lvl="0" indent="-317500" algn="l" rtl="0">
              <a:lnSpc>
                <a:spcPct val="150000"/>
              </a:lnSpc>
              <a:spcBef>
                <a:spcPts val="0"/>
              </a:spcBef>
              <a:spcAft>
                <a:spcPts val="0"/>
              </a:spcAft>
              <a:buSzPts val="1400"/>
              <a:buChar char="●"/>
            </a:pPr>
            <a:r>
              <a:rPr lang="tr"/>
              <a:t>Bir oyun için akıllı bir bot oluşturma</a:t>
            </a:r>
            <a:endParaRPr/>
          </a:p>
          <a:p>
            <a:pPr marL="0" lvl="0" indent="0" algn="l" rtl="0">
              <a:spcBef>
                <a:spcPts val="1200"/>
              </a:spcBef>
              <a:spcAft>
                <a:spcPts val="120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Colab Zamanı!</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Karar Agaçlarına Giriş</a:t>
            </a:r>
            <a:endParaRPr/>
          </a:p>
        </p:txBody>
      </p:sp>
      <p:sp>
        <p:nvSpPr>
          <p:cNvPr id="64" name="Google Shape;64;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TR" dirty="0"/>
              <a:t>Bölüm 4</a:t>
            </a:r>
            <a:endParaRPr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tr"/>
              <a:t>Kursa Başlamadan Önce</a:t>
            </a:r>
            <a:endParaRPr/>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77800" lvl="0" indent="-177800" algn="l" rtl="0">
              <a:lnSpc>
                <a:spcPct val="100000"/>
              </a:lnSpc>
              <a:spcBef>
                <a:spcPts val="0"/>
              </a:spcBef>
              <a:spcAft>
                <a:spcPts val="0"/>
              </a:spcAft>
              <a:buSzPts val="1400"/>
              <a:buChar char="●"/>
            </a:pPr>
            <a:r>
              <a:rPr lang="tr"/>
              <a:t>Bu kurs tamamlandığı takdirde giriş düzeyi yapay zeka algoritmaları ve veri analizine temel oluşturabilecek genel bilgileri edinmiş olacaksınız</a:t>
            </a:r>
            <a:endParaRPr/>
          </a:p>
          <a:p>
            <a:pPr marL="177800" lvl="0" indent="-177800" algn="l" rtl="0">
              <a:lnSpc>
                <a:spcPct val="100000"/>
              </a:lnSpc>
              <a:spcBef>
                <a:spcPts val="800"/>
              </a:spcBef>
              <a:spcAft>
                <a:spcPts val="0"/>
              </a:spcAft>
              <a:buSzPts val="1400"/>
              <a:buChar char="●"/>
            </a:pPr>
            <a:r>
              <a:rPr lang="tr"/>
              <a:t>Spesifik konular anlaşılması zor ve kişide ders esnasında mantığın oturması kolay olmayacağından bol bol bireysel pratik gerekmektedir</a:t>
            </a:r>
            <a:endParaRPr/>
          </a:p>
          <a:p>
            <a:pPr marL="177800" lvl="0" indent="-177800" algn="l" rtl="0">
              <a:lnSpc>
                <a:spcPct val="100000"/>
              </a:lnSpc>
              <a:spcBef>
                <a:spcPts val="800"/>
              </a:spcBef>
              <a:spcAft>
                <a:spcPts val="0"/>
              </a:spcAft>
              <a:buSzPts val="1400"/>
              <a:buChar char="●"/>
            </a:pPr>
            <a:r>
              <a:rPr lang="tr"/>
              <a:t>Slaytlar yazılara boğulmadan görsellerle anlatılacaktır.  Bu yüzden ders esnasında not tutulması</a:t>
            </a:r>
            <a:r>
              <a:rPr lang="tr" b="1"/>
              <a:t> son derece </a:t>
            </a:r>
            <a:r>
              <a:rPr lang="tr"/>
              <a:t>önemlidir</a:t>
            </a:r>
            <a:endParaRPr/>
          </a:p>
          <a:p>
            <a:pPr marL="177800" lvl="0" indent="-177800" algn="l" rtl="0">
              <a:lnSpc>
                <a:spcPct val="100000"/>
              </a:lnSpc>
              <a:spcBef>
                <a:spcPts val="800"/>
              </a:spcBef>
              <a:spcAft>
                <a:spcPts val="0"/>
              </a:spcAft>
              <a:buSzPts val="1400"/>
              <a:buChar char="●"/>
            </a:pPr>
            <a:r>
              <a:rPr lang="tr"/>
              <a:t>Konu başlıkları temel düzey algoritmalar için yeterli olduğundan başlıklar araştırılmalı, bol bol uygulama ve teorik bilgiler içeren sitelerde araştırma yapılmalıdır</a:t>
            </a:r>
            <a:endParaRPr/>
          </a:p>
          <a:p>
            <a:pPr marL="0" lvl="0" indent="0" algn="l" rtl="0">
              <a:spcBef>
                <a:spcPts val="1200"/>
              </a:spcBef>
              <a:spcAft>
                <a:spcPts val="1200"/>
              </a:spcAft>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Kaynaklar</a:t>
            </a:r>
            <a:endParaRPr/>
          </a:p>
        </p:txBody>
      </p:sp>
      <p:sp>
        <p:nvSpPr>
          <p:cNvPr id="82" name="Google Shape;82;p17"/>
          <p:cNvSpPr txBox="1">
            <a:spLocks noGrp="1"/>
          </p:cNvSpPr>
          <p:nvPr>
            <p:ph type="body" idx="1"/>
          </p:nvPr>
        </p:nvSpPr>
        <p:spPr>
          <a:xfrm>
            <a:off x="384975" y="3468121"/>
            <a:ext cx="2615100" cy="7032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Clr>
                <a:schemeClr val="dk1"/>
              </a:buClr>
              <a:buSzPts val="1400"/>
              <a:buNone/>
            </a:pPr>
            <a:r>
              <a:rPr lang="tr" sz="1400" b="1"/>
              <a:t>Deep Learning Türkiye</a:t>
            </a:r>
            <a:endParaRPr sz="1100"/>
          </a:p>
        </p:txBody>
      </p:sp>
      <p:pic>
        <p:nvPicPr>
          <p:cNvPr id="83" name="Google Shape;83;p17"/>
          <p:cNvPicPr preferRelativeResize="0"/>
          <p:nvPr/>
        </p:nvPicPr>
        <p:blipFill rotWithShape="1">
          <a:blip r:embed="rId3">
            <a:alphaModFix/>
          </a:blip>
          <a:srcRect/>
          <a:stretch/>
        </p:blipFill>
        <p:spPr>
          <a:xfrm>
            <a:off x="934375" y="1626667"/>
            <a:ext cx="1516317" cy="1516317"/>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84" name="Google Shape;84;p17"/>
          <p:cNvSpPr txBox="1"/>
          <p:nvPr/>
        </p:nvSpPr>
        <p:spPr>
          <a:xfrm>
            <a:off x="3292650" y="3468124"/>
            <a:ext cx="2558700" cy="11007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tr" b="1">
                <a:latin typeface="Century"/>
                <a:ea typeface="Century"/>
                <a:cs typeface="Century"/>
                <a:sym typeface="Century"/>
              </a:rPr>
              <a:t>Hands-on Machine Learning with Scikit-Learn, Keras &amp; TensorFlow</a:t>
            </a:r>
            <a:endParaRPr b="1">
              <a:latin typeface="Century"/>
              <a:ea typeface="Century"/>
              <a:cs typeface="Century"/>
              <a:sym typeface="Century"/>
            </a:endParaRPr>
          </a:p>
          <a:p>
            <a:pPr marL="0" lvl="0" indent="0" algn="ctr" rtl="0">
              <a:spcBef>
                <a:spcPts val="0"/>
              </a:spcBef>
              <a:spcAft>
                <a:spcPts val="0"/>
              </a:spcAft>
              <a:buNone/>
            </a:pPr>
            <a:r>
              <a:rPr lang="tr">
                <a:latin typeface="Century"/>
                <a:ea typeface="Century"/>
                <a:cs typeface="Century"/>
                <a:sym typeface="Century"/>
              </a:rPr>
              <a:t>Aurelien Geron</a:t>
            </a:r>
            <a:endParaRPr>
              <a:latin typeface="Century"/>
              <a:ea typeface="Century"/>
              <a:cs typeface="Century"/>
              <a:sym typeface="Century"/>
            </a:endParaRPr>
          </a:p>
        </p:txBody>
      </p:sp>
      <p:sp>
        <p:nvSpPr>
          <p:cNvPr id="85" name="Google Shape;85;p17"/>
          <p:cNvSpPr txBox="1"/>
          <p:nvPr/>
        </p:nvSpPr>
        <p:spPr>
          <a:xfrm>
            <a:off x="5851347" y="3468116"/>
            <a:ext cx="2664000" cy="484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tr" b="1">
                <a:solidFill>
                  <a:schemeClr val="dk1"/>
                </a:solidFill>
                <a:latin typeface="Century"/>
                <a:ea typeface="Century"/>
                <a:cs typeface="Century"/>
                <a:sym typeface="Century"/>
              </a:rPr>
              <a:t>Stanford University</a:t>
            </a:r>
            <a:endParaRPr b="1">
              <a:solidFill>
                <a:schemeClr val="dk1"/>
              </a:solidFill>
              <a:latin typeface="Century"/>
              <a:ea typeface="Century"/>
              <a:cs typeface="Century"/>
              <a:sym typeface="Century"/>
            </a:endParaRPr>
          </a:p>
          <a:p>
            <a:pPr marL="0" marR="0" lvl="0" indent="0" algn="ctr" rtl="0">
              <a:spcBef>
                <a:spcPts val="0"/>
              </a:spcBef>
              <a:spcAft>
                <a:spcPts val="0"/>
              </a:spcAft>
              <a:buNone/>
            </a:pPr>
            <a:r>
              <a:rPr lang="tr" b="1">
                <a:solidFill>
                  <a:schemeClr val="dk1"/>
                </a:solidFill>
                <a:latin typeface="Century"/>
                <a:ea typeface="Century"/>
                <a:cs typeface="Century"/>
                <a:sym typeface="Century"/>
              </a:rPr>
              <a:t>stanford.edu/~shervine/</a:t>
            </a:r>
            <a:endParaRPr b="1">
              <a:solidFill>
                <a:schemeClr val="dk1"/>
              </a:solidFill>
              <a:latin typeface="Century"/>
              <a:ea typeface="Century"/>
              <a:cs typeface="Century"/>
              <a:sym typeface="Century"/>
            </a:endParaRPr>
          </a:p>
          <a:p>
            <a:pPr marL="0" marR="0" lvl="0" indent="0" algn="ctr" rtl="0">
              <a:spcBef>
                <a:spcPts val="0"/>
              </a:spcBef>
              <a:spcAft>
                <a:spcPts val="0"/>
              </a:spcAft>
              <a:buNone/>
            </a:pPr>
            <a:r>
              <a:rPr lang="tr">
                <a:solidFill>
                  <a:schemeClr val="dk1"/>
                </a:solidFill>
                <a:latin typeface="Century"/>
                <a:ea typeface="Century"/>
                <a:cs typeface="Century"/>
                <a:sym typeface="Century"/>
              </a:rPr>
              <a:t>Shervine Amidi</a:t>
            </a:r>
            <a:endParaRPr>
              <a:solidFill>
                <a:schemeClr val="dk1"/>
              </a:solidFill>
              <a:latin typeface="Century"/>
              <a:ea typeface="Century"/>
              <a:cs typeface="Century"/>
              <a:sym typeface="Century"/>
            </a:endParaRPr>
          </a:p>
          <a:p>
            <a:pPr marL="0" marR="0" lvl="0" indent="0" algn="l" rtl="0">
              <a:spcBef>
                <a:spcPts val="0"/>
              </a:spcBef>
              <a:spcAft>
                <a:spcPts val="0"/>
              </a:spcAft>
              <a:buNone/>
            </a:pPr>
            <a:endParaRPr b="1">
              <a:solidFill>
                <a:schemeClr val="dk1"/>
              </a:solidFill>
              <a:latin typeface="Century"/>
              <a:ea typeface="Century"/>
              <a:cs typeface="Century"/>
              <a:sym typeface="Century"/>
            </a:endParaRPr>
          </a:p>
        </p:txBody>
      </p:sp>
      <p:pic>
        <p:nvPicPr>
          <p:cNvPr id="86" name="Google Shape;86;p17"/>
          <p:cNvPicPr preferRelativeResize="0"/>
          <p:nvPr/>
        </p:nvPicPr>
        <p:blipFill>
          <a:blip r:embed="rId4">
            <a:alphaModFix/>
          </a:blip>
          <a:stretch>
            <a:fillRect/>
          </a:stretch>
        </p:blipFill>
        <p:spPr>
          <a:xfrm>
            <a:off x="5851350" y="1496826"/>
            <a:ext cx="2664000" cy="1776000"/>
          </a:xfrm>
          <a:prstGeom prst="rect">
            <a:avLst/>
          </a:prstGeom>
          <a:noFill/>
          <a:ln>
            <a:noFill/>
          </a:ln>
        </p:spPr>
      </p:pic>
      <p:pic>
        <p:nvPicPr>
          <p:cNvPr id="87" name="Google Shape;87;p17"/>
          <p:cNvPicPr preferRelativeResize="0"/>
          <p:nvPr/>
        </p:nvPicPr>
        <p:blipFill>
          <a:blip r:embed="rId5">
            <a:alphaModFix/>
          </a:blip>
          <a:stretch>
            <a:fillRect/>
          </a:stretch>
        </p:blipFill>
        <p:spPr>
          <a:xfrm>
            <a:off x="3994288" y="1626676"/>
            <a:ext cx="1155429" cy="1516300"/>
          </a:xfrm>
          <a:prstGeom prst="rect">
            <a:avLst/>
          </a:prstGeom>
          <a:noFill/>
          <a:ln w="127000" cap="sq" cmpd="sng">
            <a:solidFill>
              <a:srgbClr val="000000"/>
            </a:solidFill>
            <a:prstDash val="solid"/>
            <a:miter lim="8000"/>
            <a:headEnd type="none" w="sm" len="sm"/>
            <a:tailEnd type="none" w="sm" len="sm"/>
          </a:ln>
          <a:effectLst>
            <a:outerShdw blurRad="57150" dist="50800" dir="2700000" algn="tl" rotWithShape="0">
              <a:srgbClr val="000000">
                <a:alpha val="40000"/>
              </a:srgbClr>
            </a:outerShdw>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Karar Ağaçları</a:t>
            </a:r>
            <a:endParaRPr/>
          </a:p>
        </p:txBody>
      </p:sp>
      <p:sp>
        <p:nvSpPr>
          <p:cNvPr id="93" name="Google Shape;93;p18"/>
          <p:cNvSpPr txBox="1">
            <a:spLocks noGrp="1"/>
          </p:cNvSpPr>
          <p:nvPr>
            <p:ph type="body" idx="1"/>
          </p:nvPr>
        </p:nvSpPr>
        <p:spPr>
          <a:xfrm>
            <a:off x="311700" y="1152475"/>
            <a:ext cx="3429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Bir karar ağacı, bir dizi olası karar yolunu ve her yol için bir sonucu temsil etmek için bir ağaç yapısı kullanır.</a:t>
            </a:r>
            <a:endParaRPr/>
          </a:p>
          <a:p>
            <a:pPr marL="0" lvl="0" indent="0" algn="l" rtl="0">
              <a:spcBef>
                <a:spcPts val="1200"/>
              </a:spcBef>
              <a:spcAft>
                <a:spcPts val="0"/>
              </a:spcAft>
              <a:buNone/>
            </a:pPr>
            <a:r>
              <a:rPr lang="tr"/>
              <a:t>Karar ağacı, en sık kullanılan sınıflandırma tekniklerinden biridir.</a:t>
            </a:r>
            <a:endParaRPr/>
          </a:p>
          <a:p>
            <a:pPr marL="0" lvl="0" indent="0" algn="l" rtl="0">
              <a:spcBef>
                <a:spcPts val="1200"/>
              </a:spcBef>
              <a:spcAft>
                <a:spcPts val="1200"/>
              </a:spcAft>
              <a:buNone/>
            </a:pPr>
            <a:r>
              <a:rPr lang="tr"/>
              <a:t>Anlamak ve yorumlamak çok kolaydır ve bir tahmine ulaşma süreci tamamen şeffaftır.</a:t>
            </a:r>
            <a:endParaRPr/>
          </a:p>
        </p:txBody>
      </p:sp>
      <p:pic>
        <p:nvPicPr>
          <p:cNvPr id="94" name="Google Shape;94;p18"/>
          <p:cNvPicPr preferRelativeResize="0"/>
          <p:nvPr/>
        </p:nvPicPr>
        <p:blipFill>
          <a:blip r:embed="rId3">
            <a:alphaModFix/>
          </a:blip>
          <a:stretch>
            <a:fillRect/>
          </a:stretch>
        </p:blipFill>
        <p:spPr>
          <a:xfrm>
            <a:off x="4076100" y="1121525"/>
            <a:ext cx="4518625" cy="34783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Karar Ağaçlarının Yapısı</a:t>
            </a:r>
            <a:endParaRPr/>
          </a:p>
        </p:txBody>
      </p:sp>
      <p:sp>
        <p:nvSpPr>
          <p:cNvPr id="100" name="Google Shape;100;p19"/>
          <p:cNvSpPr txBox="1">
            <a:spLocks noGrp="1"/>
          </p:cNvSpPr>
          <p:nvPr>
            <p:ph type="body" idx="1"/>
          </p:nvPr>
        </p:nvSpPr>
        <p:spPr>
          <a:xfrm>
            <a:off x="311700" y="1152475"/>
            <a:ext cx="4043100" cy="34164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tr" b="1">
                <a:solidFill>
                  <a:srgbClr val="292929"/>
                </a:solidFill>
                <a:highlight>
                  <a:srgbClr val="FFFFFF"/>
                </a:highlight>
                <a:latin typeface="Georgia"/>
                <a:ea typeface="Georgia"/>
                <a:cs typeface="Georgia"/>
                <a:sym typeface="Georgia"/>
              </a:rPr>
              <a:t>Root:</a:t>
            </a:r>
            <a:r>
              <a:rPr lang="tr">
                <a:solidFill>
                  <a:srgbClr val="292929"/>
                </a:solidFill>
                <a:highlight>
                  <a:srgbClr val="FFFFFF"/>
                </a:highlight>
                <a:latin typeface="Georgia"/>
                <a:ea typeface="Georgia"/>
                <a:cs typeface="Georgia"/>
                <a:sym typeface="Georgia"/>
              </a:rPr>
              <a:t> Karar ağaçlarının ilk hücrelerine </a:t>
            </a:r>
            <a:r>
              <a:rPr lang="tr">
                <a:solidFill>
                  <a:srgbClr val="292929"/>
                </a:solidFill>
                <a:highlight>
                  <a:srgbClr val="C9DAF8"/>
                </a:highlight>
                <a:latin typeface="Georgia"/>
                <a:ea typeface="Georgia"/>
                <a:cs typeface="Georgia"/>
                <a:sym typeface="Georgia"/>
              </a:rPr>
              <a:t>kök (root veya root node)</a:t>
            </a:r>
            <a:r>
              <a:rPr lang="tr">
                <a:solidFill>
                  <a:srgbClr val="292929"/>
                </a:solidFill>
                <a:highlight>
                  <a:srgbClr val="FFFFFF"/>
                </a:highlight>
                <a:latin typeface="Georgia"/>
                <a:ea typeface="Georgia"/>
                <a:cs typeface="Georgia"/>
                <a:sym typeface="Georgia"/>
              </a:rPr>
              <a:t> denir. Her bir gözlem kökteki koşula göre </a:t>
            </a:r>
            <a:r>
              <a:rPr lang="tr" b="1">
                <a:solidFill>
                  <a:srgbClr val="292929"/>
                </a:solidFill>
                <a:highlight>
                  <a:srgbClr val="FFFFFF"/>
                </a:highlight>
                <a:latin typeface="Georgia"/>
                <a:ea typeface="Georgia"/>
                <a:cs typeface="Georgia"/>
                <a:sym typeface="Georgia"/>
              </a:rPr>
              <a:t>“Evet”</a:t>
            </a:r>
            <a:r>
              <a:rPr lang="tr">
                <a:solidFill>
                  <a:srgbClr val="292929"/>
                </a:solidFill>
                <a:highlight>
                  <a:srgbClr val="FFFFFF"/>
                </a:highlight>
                <a:latin typeface="Georgia"/>
                <a:ea typeface="Georgia"/>
                <a:cs typeface="Georgia"/>
                <a:sym typeface="Georgia"/>
              </a:rPr>
              <a:t> veya </a:t>
            </a:r>
            <a:r>
              <a:rPr lang="tr" b="1">
                <a:solidFill>
                  <a:srgbClr val="292929"/>
                </a:solidFill>
                <a:highlight>
                  <a:srgbClr val="FFFFFF"/>
                </a:highlight>
                <a:latin typeface="Georgia"/>
                <a:ea typeface="Georgia"/>
                <a:cs typeface="Georgia"/>
                <a:sym typeface="Georgia"/>
              </a:rPr>
              <a:t>“Hayır”</a:t>
            </a:r>
            <a:r>
              <a:rPr lang="tr">
                <a:solidFill>
                  <a:srgbClr val="292929"/>
                </a:solidFill>
                <a:highlight>
                  <a:srgbClr val="FFFFFF"/>
                </a:highlight>
                <a:latin typeface="Georgia"/>
                <a:ea typeface="Georgia"/>
                <a:cs typeface="Georgia"/>
                <a:sym typeface="Georgia"/>
              </a:rPr>
              <a:t> olarak sınıflandırılır.</a:t>
            </a:r>
            <a:endParaRPr>
              <a:solidFill>
                <a:srgbClr val="292929"/>
              </a:solidFill>
              <a:highlight>
                <a:srgbClr val="FFFFFF"/>
              </a:highlight>
              <a:latin typeface="Georgia"/>
              <a:ea typeface="Georgia"/>
              <a:cs typeface="Georgia"/>
              <a:sym typeface="Georgia"/>
            </a:endParaRPr>
          </a:p>
          <a:p>
            <a:pPr marL="0" lvl="0" indent="0" algn="l" rtl="0">
              <a:lnSpc>
                <a:spcPct val="105000"/>
              </a:lnSpc>
              <a:spcBef>
                <a:spcPts val="1200"/>
              </a:spcBef>
              <a:spcAft>
                <a:spcPts val="0"/>
              </a:spcAft>
              <a:buNone/>
            </a:pPr>
            <a:r>
              <a:rPr lang="tr" b="1">
                <a:solidFill>
                  <a:srgbClr val="292929"/>
                </a:solidFill>
                <a:highlight>
                  <a:srgbClr val="FFFFFF"/>
                </a:highlight>
                <a:latin typeface="Georgia"/>
                <a:ea typeface="Georgia"/>
                <a:cs typeface="Georgia"/>
                <a:sym typeface="Georgia"/>
              </a:rPr>
              <a:t>Node: </a:t>
            </a:r>
            <a:r>
              <a:rPr lang="tr">
                <a:solidFill>
                  <a:srgbClr val="292929"/>
                </a:solidFill>
                <a:highlight>
                  <a:srgbClr val="FFFFFF"/>
                </a:highlight>
                <a:latin typeface="Georgia"/>
                <a:ea typeface="Georgia"/>
                <a:cs typeface="Georgia"/>
                <a:sym typeface="Georgia"/>
              </a:rPr>
              <a:t>Kök hücrelerinin altında </a:t>
            </a:r>
            <a:r>
              <a:rPr lang="tr">
                <a:solidFill>
                  <a:srgbClr val="292929"/>
                </a:solidFill>
                <a:highlight>
                  <a:srgbClr val="C9DAF8"/>
                </a:highlight>
                <a:latin typeface="Georgia"/>
                <a:ea typeface="Georgia"/>
                <a:cs typeface="Georgia"/>
                <a:sym typeface="Georgia"/>
              </a:rPr>
              <a:t>düğümler (interval nodes veya nodes)</a:t>
            </a:r>
            <a:r>
              <a:rPr lang="tr">
                <a:solidFill>
                  <a:srgbClr val="292929"/>
                </a:solidFill>
                <a:highlight>
                  <a:srgbClr val="FFFFFF"/>
                </a:highlight>
                <a:latin typeface="Georgia"/>
                <a:ea typeface="Georgia"/>
                <a:cs typeface="Georgia"/>
                <a:sym typeface="Georgia"/>
              </a:rPr>
              <a:t> bulunur. Her bir gözlem düğümler yardımıyla sınıflandırılır. Düğüm sayısı arttıkça modelin karmaşıklığı da artar.</a:t>
            </a:r>
            <a:endParaRPr>
              <a:solidFill>
                <a:srgbClr val="292929"/>
              </a:solidFill>
              <a:highlight>
                <a:srgbClr val="FFFFFF"/>
              </a:highlight>
              <a:latin typeface="Georgia"/>
              <a:ea typeface="Georgia"/>
              <a:cs typeface="Georgia"/>
              <a:sym typeface="Georgia"/>
            </a:endParaRPr>
          </a:p>
          <a:p>
            <a:pPr marL="0" lvl="0" indent="0" algn="l" rtl="0">
              <a:lnSpc>
                <a:spcPct val="105000"/>
              </a:lnSpc>
              <a:spcBef>
                <a:spcPts val="1200"/>
              </a:spcBef>
              <a:spcAft>
                <a:spcPts val="1200"/>
              </a:spcAft>
              <a:buNone/>
            </a:pPr>
            <a:r>
              <a:rPr lang="tr" b="1">
                <a:solidFill>
                  <a:srgbClr val="292929"/>
                </a:solidFill>
                <a:highlight>
                  <a:srgbClr val="FFFFFF"/>
                </a:highlight>
                <a:latin typeface="Georgia"/>
                <a:ea typeface="Georgia"/>
                <a:cs typeface="Georgia"/>
                <a:sym typeface="Georgia"/>
              </a:rPr>
              <a:t>Leaf: </a:t>
            </a:r>
            <a:r>
              <a:rPr lang="tr">
                <a:solidFill>
                  <a:srgbClr val="292929"/>
                </a:solidFill>
                <a:highlight>
                  <a:srgbClr val="FFFFFF"/>
                </a:highlight>
                <a:latin typeface="Georgia"/>
                <a:ea typeface="Georgia"/>
                <a:cs typeface="Georgia"/>
                <a:sym typeface="Georgia"/>
              </a:rPr>
              <a:t>Karar ağacının en altında </a:t>
            </a:r>
            <a:r>
              <a:rPr lang="tr">
                <a:solidFill>
                  <a:srgbClr val="292929"/>
                </a:solidFill>
                <a:highlight>
                  <a:srgbClr val="C9DAF8"/>
                </a:highlight>
                <a:latin typeface="Georgia"/>
                <a:ea typeface="Georgia"/>
                <a:cs typeface="Georgia"/>
                <a:sym typeface="Georgia"/>
              </a:rPr>
              <a:t>yapraklar (leaf nodes veya leaves)</a:t>
            </a:r>
            <a:r>
              <a:rPr lang="tr">
                <a:solidFill>
                  <a:srgbClr val="292929"/>
                </a:solidFill>
                <a:highlight>
                  <a:srgbClr val="FFFFFF"/>
                </a:highlight>
                <a:latin typeface="Georgia"/>
                <a:ea typeface="Georgia"/>
                <a:cs typeface="Georgia"/>
                <a:sym typeface="Georgia"/>
              </a:rPr>
              <a:t> bulunur. Yapraklar, bize sonucu verir.</a:t>
            </a:r>
            <a:endParaRPr>
              <a:solidFill>
                <a:srgbClr val="292929"/>
              </a:solidFill>
              <a:highlight>
                <a:srgbClr val="FFFFFF"/>
              </a:highlight>
              <a:latin typeface="Georgia"/>
              <a:ea typeface="Georgia"/>
              <a:cs typeface="Georgia"/>
              <a:sym typeface="Georgia"/>
            </a:endParaRPr>
          </a:p>
        </p:txBody>
      </p:sp>
      <p:pic>
        <p:nvPicPr>
          <p:cNvPr id="101" name="Google Shape;101;p19"/>
          <p:cNvPicPr preferRelativeResize="0"/>
          <p:nvPr/>
        </p:nvPicPr>
        <p:blipFill rotWithShape="1">
          <a:blip r:embed="rId3">
            <a:alphaModFix/>
          </a:blip>
          <a:srcRect l="43152"/>
          <a:stretch/>
        </p:blipFill>
        <p:spPr>
          <a:xfrm>
            <a:off x="4236720" y="1219200"/>
            <a:ext cx="4813575" cy="27051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Karar Ağaçları Uygulaması</a:t>
            </a:r>
            <a:endParaRPr/>
          </a:p>
        </p:txBody>
      </p:sp>
      <p:sp>
        <p:nvSpPr>
          <p:cNvPr id="107" name="Google Shape;10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8" name="Google Shape;108;p20"/>
          <p:cNvPicPr preferRelativeResize="0"/>
          <p:nvPr/>
        </p:nvPicPr>
        <p:blipFill>
          <a:blip r:embed="rId3">
            <a:alphaModFix/>
          </a:blip>
          <a:stretch>
            <a:fillRect/>
          </a:stretch>
        </p:blipFill>
        <p:spPr>
          <a:xfrm>
            <a:off x="1536287" y="1152475"/>
            <a:ext cx="6071430" cy="34163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Karar Ağaçları Uygulaması</a:t>
            </a:r>
            <a:endParaRPr/>
          </a:p>
        </p:txBody>
      </p:sp>
      <p:sp>
        <p:nvSpPr>
          <p:cNvPr id="114" name="Google Shape;114;p21"/>
          <p:cNvSpPr txBox="1">
            <a:spLocks noGrp="1"/>
          </p:cNvSpPr>
          <p:nvPr>
            <p:ph type="body" idx="1"/>
          </p:nvPr>
        </p:nvSpPr>
        <p:spPr>
          <a:xfrm>
            <a:off x="311700" y="1152475"/>
            <a:ext cx="8389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Dört sınıf etiketine sahip olan aşağıdaki iki boyutlu verileri inceleyelim</a:t>
            </a:r>
            <a:endParaRPr/>
          </a:p>
        </p:txBody>
      </p:sp>
      <p:pic>
        <p:nvPicPr>
          <p:cNvPr id="115" name="Google Shape;115;p21"/>
          <p:cNvPicPr preferRelativeResize="0"/>
          <p:nvPr/>
        </p:nvPicPr>
        <p:blipFill>
          <a:blip r:embed="rId3">
            <a:alphaModFix/>
          </a:blip>
          <a:stretch>
            <a:fillRect/>
          </a:stretch>
        </p:blipFill>
        <p:spPr>
          <a:xfrm>
            <a:off x="586163" y="2362859"/>
            <a:ext cx="4407226" cy="1698353"/>
          </a:xfrm>
          <a:prstGeom prst="rect">
            <a:avLst/>
          </a:prstGeom>
          <a:noFill/>
          <a:ln>
            <a:noFill/>
          </a:ln>
        </p:spPr>
      </p:pic>
      <p:pic>
        <p:nvPicPr>
          <p:cNvPr id="116" name="Google Shape;116;p21"/>
          <p:cNvPicPr preferRelativeResize="0"/>
          <p:nvPr/>
        </p:nvPicPr>
        <p:blipFill>
          <a:blip r:embed="rId4">
            <a:alphaModFix/>
          </a:blip>
          <a:stretch>
            <a:fillRect/>
          </a:stretch>
        </p:blipFill>
        <p:spPr>
          <a:xfrm>
            <a:off x="5328238" y="2066249"/>
            <a:ext cx="3267536" cy="22915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Karar Ağacı Uygulama</a:t>
            </a:r>
            <a:endParaRPr/>
          </a:p>
        </p:txBody>
      </p:sp>
      <p:sp>
        <p:nvSpPr>
          <p:cNvPr id="122" name="Google Shape;122;p22"/>
          <p:cNvSpPr txBox="1">
            <a:spLocks noGrp="1"/>
          </p:cNvSpPr>
          <p:nvPr>
            <p:ph type="body" idx="1"/>
          </p:nvPr>
        </p:nvSpPr>
        <p:spPr>
          <a:xfrm>
            <a:off x="311700" y="1152475"/>
            <a:ext cx="8520600" cy="156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Bu veriler üzerine inşa edilen basit bir karar ağacı, verileri bazı nicel kriterlere göre bir veya diğer eksen boyunca yinelemeli olarak bölecek ve her düzeyde, içindeki puanların çoğunluk oyu ile yeni bölgenin etiketini atayacaktır. 		</a:t>
            </a:r>
            <a:endParaRPr/>
          </a:p>
          <a:p>
            <a:pPr marL="0" lvl="0" indent="0" algn="l" rtl="0">
              <a:spcBef>
                <a:spcPts val="1200"/>
              </a:spcBef>
              <a:spcAft>
                <a:spcPts val="0"/>
              </a:spcAft>
              <a:buNone/>
            </a:pPr>
            <a:r>
              <a:rPr lang="tr"/>
              <a:t>			 			 			 			 			 		</a:t>
            </a:r>
            <a:endParaRPr/>
          </a:p>
          <a:p>
            <a:pPr marL="0" lvl="0" indent="0" algn="l" rtl="0">
              <a:spcBef>
                <a:spcPts val="1200"/>
              </a:spcBef>
              <a:spcAft>
                <a:spcPts val="1200"/>
              </a:spcAft>
              <a:buNone/>
            </a:pPr>
            <a:endParaRPr/>
          </a:p>
        </p:txBody>
      </p:sp>
      <p:pic>
        <p:nvPicPr>
          <p:cNvPr id="123" name="Google Shape;123;p22"/>
          <p:cNvPicPr preferRelativeResize="0"/>
          <p:nvPr/>
        </p:nvPicPr>
        <p:blipFill>
          <a:blip r:embed="rId3">
            <a:alphaModFix/>
          </a:blip>
          <a:stretch>
            <a:fillRect/>
          </a:stretch>
        </p:blipFill>
        <p:spPr>
          <a:xfrm>
            <a:off x="311700" y="2160278"/>
            <a:ext cx="8520602" cy="1489447"/>
          </a:xfrm>
          <a:prstGeom prst="rect">
            <a:avLst/>
          </a:prstGeom>
          <a:noFill/>
          <a:ln>
            <a:noFill/>
          </a:ln>
        </p:spPr>
      </p:pic>
      <p:sp>
        <p:nvSpPr>
          <p:cNvPr id="124" name="Google Shape;124;p22"/>
          <p:cNvSpPr txBox="1">
            <a:spLocks noGrp="1"/>
          </p:cNvSpPr>
          <p:nvPr>
            <p:ph type="body" idx="1"/>
          </p:nvPr>
        </p:nvSpPr>
        <p:spPr>
          <a:xfrm>
            <a:off x="311700" y="3854950"/>
            <a:ext cx="8520600" cy="178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İlk bölmeden sonra, üst daldaki her noktanın değişmeden kaldığına dikkat edin, bu nedenle bu dalı daha fazla alt bölümlere ayırmaya gerek yoktur. Bir rengin tamamını içeren düğümler dışında, her seviyede her bölge iki özellikten biri boyunca tekrar bölünür.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Karar Ağaçları Nasıl Hesaplanır</a:t>
            </a:r>
            <a:endParaRPr/>
          </a:p>
        </p:txBody>
      </p:sp>
      <p:sp>
        <p:nvSpPr>
          <p:cNvPr id="130" name="Google Shape;130;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Makine Öğrenmesinde Matematik</a:t>
            </a:r>
            <a:endParaRPr/>
          </a:p>
        </p:txBody>
      </p:sp>
      <p:sp>
        <p:nvSpPr>
          <p:cNvPr id="138" name="Google Shape;138;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body" idx="1"/>
          </p:nvPr>
        </p:nvSpPr>
        <p:spPr>
          <a:xfrm>
            <a:off x="311700" y="1152475"/>
            <a:ext cx="8100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 b="1"/>
              <a:t>Pure</a:t>
            </a:r>
            <a:r>
              <a:rPr lang="tr"/>
              <a:t>, seçilen bir veri kümesi örneğindeki tüm verilerin aynı sınıfa ait olduğu anlamına gelir.</a:t>
            </a:r>
            <a:endParaRPr/>
          </a:p>
          <a:p>
            <a:pPr marL="0" lvl="0" indent="0" algn="l" rtl="0">
              <a:spcBef>
                <a:spcPts val="1200"/>
              </a:spcBef>
              <a:spcAft>
                <a:spcPts val="0"/>
              </a:spcAft>
              <a:buClr>
                <a:schemeClr val="dk1"/>
              </a:buClr>
              <a:buSzPts val="1100"/>
              <a:buFont typeface="Arial"/>
              <a:buNone/>
            </a:pPr>
            <a:r>
              <a:rPr lang="tr" b="1"/>
              <a:t>Impure</a:t>
            </a:r>
            <a:r>
              <a:rPr lang="tr"/>
              <a:t>, verilerin farklı sınıfların karışımı olduğu anlamına gelir.</a:t>
            </a:r>
            <a:endParaRPr/>
          </a:p>
          <a:p>
            <a:pPr marL="0" lvl="0" indent="0" algn="l" rtl="0">
              <a:spcBef>
                <a:spcPts val="1200"/>
              </a:spcBef>
              <a:spcAft>
                <a:spcPts val="0"/>
              </a:spcAft>
              <a:buClr>
                <a:schemeClr val="dk1"/>
              </a:buClr>
              <a:buSzPts val="1100"/>
              <a:buFont typeface="Arial"/>
              <a:buNone/>
            </a:pPr>
            <a:r>
              <a:rPr lang="tr" b="1"/>
              <a:t>Gini Impurity</a:t>
            </a:r>
            <a:r>
              <a:rPr lang="tr"/>
              <a:t>, yeni bir örnek, veri setinden sınıf etiketlerinin dağılımına göre rastgele sınıflandırılmışsa, rastgele bir değişkenin yeni bir örneğinin yanlış sınıflandırılma olasılığının bir ölçümüdür.</a:t>
            </a:r>
            <a:endParaRPr/>
          </a:p>
          <a:p>
            <a:pPr marL="0" lvl="0" indent="0" algn="l" rtl="0">
              <a:spcBef>
                <a:spcPts val="1200"/>
              </a:spcBef>
              <a:spcAft>
                <a:spcPts val="1200"/>
              </a:spcAft>
              <a:buClr>
                <a:schemeClr val="dk1"/>
              </a:buClr>
              <a:buSzPts val="1100"/>
              <a:buFont typeface="Arial"/>
              <a:buNone/>
            </a:pPr>
            <a:r>
              <a:rPr lang="tr"/>
              <a:t>Veri kümemiz Pure ise, yanlış sınıflandırma olasılığı 0'dır. Örneğimiz farklı sınıfların karışımıysa, yanlış sınıflandırma olasılığı yüksek olacaktır.</a:t>
            </a:r>
            <a:endParaRPr/>
          </a:p>
        </p:txBody>
      </p:sp>
      <p:pic>
        <p:nvPicPr>
          <p:cNvPr id="136" name="Google Shape;136;p24"/>
          <p:cNvPicPr preferRelativeResize="0"/>
          <p:nvPr/>
        </p:nvPicPr>
        <p:blipFill>
          <a:blip r:embed="rId3">
            <a:alphaModFix/>
          </a:blip>
          <a:stretch>
            <a:fillRect/>
          </a:stretch>
        </p:blipFill>
        <p:spPr>
          <a:xfrm>
            <a:off x="3567975" y="3451275"/>
            <a:ext cx="5203251" cy="1315675"/>
          </a:xfrm>
          <a:prstGeom prst="rect">
            <a:avLst/>
          </a:prstGeom>
          <a:noFill/>
          <a:ln>
            <a:noFill/>
          </a:ln>
        </p:spPr>
      </p:pic>
      <p:sp>
        <p:nvSpPr>
          <p:cNvPr id="137" name="Google Shape;13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Gini Index</a:t>
            </a:r>
            <a:endParaRPr/>
          </a:p>
        </p:txBody>
      </p:sp>
      <p:pic>
        <p:nvPicPr>
          <p:cNvPr id="138" name="Google Shape;138;p24"/>
          <p:cNvPicPr preferRelativeResize="0"/>
          <p:nvPr/>
        </p:nvPicPr>
        <p:blipFill>
          <a:blip r:embed="rId4">
            <a:alphaModFix/>
          </a:blip>
          <a:stretch>
            <a:fillRect/>
          </a:stretch>
        </p:blipFill>
        <p:spPr>
          <a:xfrm>
            <a:off x="405663" y="3513800"/>
            <a:ext cx="3162300" cy="11906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Entropi</a:t>
            </a:r>
            <a:endParaRPr/>
          </a:p>
        </p:txBody>
      </p:sp>
      <p:sp>
        <p:nvSpPr>
          <p:cNvPr id="144" name="Google Shape;144;p25"/>
          <p:cNvSpPr txBox="1">
            <a:spLocks noGrp="1"/>
          </p:cNvSpPr>
          <p:nvPr>
            <p:ph type="body" idx="1"/>
          </p:nvPr>
        </p:nvSpPr>
        <p:spPr>
          <a:xfrm>
            <a:off x="311700" y="1152475"/>
            <a:ext cx="4683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Bir karar ağacı oluşturmak için hangi soruların hangi sırayla sorulacağına karar vermemiz gerekir. Ağacın her aşamasında elediğimiz bazı olasılıklar ve elemediğimiz bazı olasılıklar vardir. </a:t>
            </a:r>
            <a:endParaRPr/>
          </a:p>
          <a:p>
            <a:pPr marL="0" lvl="0" indent="0" algn="l" rtl="0">
              <a:spcBef>
                <a:spcPts val="1200"/>
              </a:spcBef>
              <a:spcAft>
                <a:spcPts val="0"/>
              </a:spcAft>
              <a:buNone/>
            </a:pPr>
            <a:r>
              <a:rPr lang="tr" sz="1200" b="1" i="1">
                <a:solidFill>
                  <a:schemeClr val="dk2"/>
                </a:solidFill>
              </a:rPr>
              <a:t>Örnek:</a:t>
            </a:r>
            <a:r>
              <a:rPr lang="tr" sz="1200" i="1">
                <a:solidFill>
                  <a:schemeClr val="dk2"/>
                </a:solidFill>
              </a:rPr>
              <a:t> Bir hayvanın beşten fazla bacağı olmadığını öğrendikten sonra çekirge olma ihtimalini ortadan kaldırdık. Ördek olma ihtimalini ortadan kaldırmadık. Olası her soru, kalan olasılıkları cevaplarına göre bölümlere ayırır.</a:t>
            </a:r>
            <a:endParaRPr sz="1200" i="1">
              <a:solidFill>
                <a:schemeClr val="dk2"/>
              </a:solidFill>
            </a:endParaRPr>
          </a:p>
          <a:p>
            <a:pPr marL="0" lvl="0" indent="0" algn="l" rtl="0">
              <a:spcBef>
                <a:spcPts val="1200"/>
              </a:spcBef>
              <a:spcAft>
                <a:spcPts val="0"/>
              </a:spcAft>
              <a:buNone/>
            </a:pPr>
            <a:r>
              <a:rPr lang="tr"/>
              <a:t>Entropi, rasgele bir değişkenin belirsizliğinin ölçüsüdür. Entropi ne kadar yüksek olursa elde edilen bilgi de o kadar fazla olur. </a:t>
            </a:r>
            <a:endParaRPr/>
          </a:p>
          <a:p>
            <a:pPr marL="0" lvl="0" indent="0" algn="l" rtl="0">
              <a:spcBef>
                <a:spcPts val="1200"/>
              </a:spcBef>
              <a:spcAft>
                <a:spcPts val="1200"/>
              </a:spcAft>
              <a:buNone/>
            </a:pPr>
            <a:endParaRPr sz="1200" i="1"/>
          </a:p>
        </p:txBody>
      </p:sp>
      <p:pic>
        <p:nvPicPr>
          <p:cNvPr id="145" name="Google Shape;145;p25"/>
          <p:cNvPicPr preferRelativeResize="0"/>
          <p:nvPr/>
        </p:nvPicPr>
        <p:blipFill>
          <a:blip r:embed="rId3">
            <a:alphaModFix/>
          </a:blip>
          <a:stretch>
            <a:fillRect/>
          </a:stretch>
        </p:blipFill>
        <p:spPr>
          <a:xfrm>
            <a:off x="5699800" y="2057388"/>
            <a:ext cx="2762250" cy="1028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Effect transition="in" filter="fade">
                                      <p:cBhvr>
                                        <p:cTn id="7" dur="1000"/>
                                        <p:tgtEl>
                                          <p:spTgt spid="1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xEl>
                                              <p:pRg st="1" end="1"/>
                                            </p:txEl>
                                          </p:spTgt>
                                        </p:tgtEl>
                                        <p:attrNameLst>
                                          <p:attrName>style.visibility</p:attrName>
                                        </p:attrNameLst>
                                      </p:cBhvr>
                                      <p:to>
                                        <p:strVal val="visible"/>
                                      </p:to>
                                    </p:set>
                                    <p:animEffect transition="in" filter="fade">
                                      <p:cBhvr>
                                        <p:cTn id="12" dur="1000"/>
                                        <p:tgtEl>
                                          <p:spTgt spid="1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xEl>
                                              <p:pRg st="2" end="2"/>
                                            </p:txEl>
                                          </p:spTgt>
                                        </p:tgtEl>
                                        <p:attrNameLst>
                                          <p:attrName>style.visibility</p:attrName>
                                        </p:attrNameLst>
                                      </p:cBhvr>
                                      <p:to>
                                        <p:strVal val="visible"/>
                                      </p:to>
                                    </p:set>
                                    <p:animEffect transition="in" filter="fade">
                                      <p:cBhvr>
                                        <p:cTn id="17" dur="1000"/>
                                        <p:tgtEl>
                                          <p:spTgt spid="1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xEl>
                                              <p:pRg st="3" end="3"/>
                                            </p:txEl>
                                          </p:spTgt>
                                        </p:tgtEl>
                                        <p:attrNameLst>
                                          <p:attrName>style.visibility</p:attrName>
                                        </p:attrNameLst>
                                      </p:cBhvr>
                                      <p:to>
                                        <p:strVal val="visible"/>
                                      </p:to>
                                    </p:set>
                                    <p:animEffect transition="in" filter="fade">
                                      <p:cBhvr>
                                        <p:cTn id="22" dur="1000"/>
                                        <p:tgtEl>
                                          <p:spTgt spid="1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Karar Ağaçları Avantajları</a:t>
            </a:r>
            <a:endParaRPr/>
          </a:p>
        </p:txBody>
      </p:sp>
      <p:sp>
        <p:nvSpPr>
          <p:cNvPr id="151" name="Google Shape;151;p26"/>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tr"/>
              <a:t>Hem sürekli hem de ayrık veriler ile çalışabilir</a:t>
            </a:r>
            <a:endParaRPr/>
          </a:p>
          <a:p>
            <a:pPr marL="457200" lvl="0" indent="-317500" algn="l" rtl="0">
              <a:lnSpc>
                <a:spcPct val="150000"/>
              </a:lnSpc>
              <a:spcBef>
                <a:spcPts val="0"/>
              </a:spcBef>
              <a:spcAft>
                <a:spcPts val="0"/>
              </a:spcAft>
              <a:buSzPts val="1400"/>
              <a:buChar char="●"/>
            </a:pPr>
            <a:r>
              <a:rPr lang="tr"/>
              <a:t>Veri önişlemeye daha az ihtiyaç duyar. Outlier detection veya scaling gerektirmez </a:t>
            </a:r>
            <a:endParaRPr/>
          </a:p>
          <a:p>
            <a:pPr marL="457200" lvl="0" indent="-317500" algn="l" rtl="0">
              <a:lnSpc>
                <a:spcPct val="150000"/>
              </a:lnSpc>
              <a:spcBef>
                <a:spcPts val="0"/>
              </a:spcBef>
              <a:spcAft>
                <a:spcPts val="0"/>
              </a:spcAft>
              <a:buSzPts val="1400"/>
              <a:buChar char="●"/>
            </a:pPr>
            <a:r>
              <a:rPr lang="tr"/>
              <a:t>Karar ağaçları kolaylıkla görselleştirilebilir ve sınıflandırma kuralları açıkça görülebilir bu yüzden anlaması ve yorumlaması kolaydır</a:t>
            </a:r>
            <a:endParaRPr/>
          </a:p>
          <a:p>
            <a:pPr marL="457200" lvl="0" indent="-317500" algn="l" rtl="0">
              <a:lnSpc>
                <a:spcPct val="150000"/>
              </a:lnSpc>
              <a:spcBef>
                <a:spcPts val="0"/>
              </a:spcBef>
              <a:spcAft>
                <a:spcPts val="0"/>
              </a:spcAft>
              <a:buSzPts val="1400"/>
              <a:buChar char="●"/>
            </a:pPr>
            <a:r>
              <a:rPr lang="tr"/>
              <a:t>Çoklu çıktı için kullanılabilir</a:t>
            </a:r>
            <a:endParaRPr/>
          </a:p>
          <a:p>
            <a:pPr marL="0" lvl="0" indent="0" algn="l" rtl="0">
              <a:spcBef>
                <a:spcPts val="1200"/>
              </a:spcBef>
              <a:spcAft>
                <a:spcPts val="1200"/>
              </a:spcAft>
              <a:buNone/>
            </a:pPr>
            <a:endParaRPr/>
          </a:p>
        </p:txBody>
      </p:sp>
      <p:pic>
        <p:nvPicPr>
          <p:cNvPr id="152" name="Google Shape;152;p26"/>
          <p:cNvPicPr preferRelativeResize="0"/>
          <p:nvPr/>
        </p:nvPicPr>
        <p:blipFill>
          <a:blip r:embed="rId3">
            <a:alphaModFix/>
          </a:blip>
          <a:stretch>
            <a:fillRect/>
          </a:stretch>
        </p:blipFill>
        <p:spPr>
          <a:xfrm>
            <a:off x="5059200" y="1241425"/>
            <a:ext cx="3543300" cy="3238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xEl>
                                              <p:pRg st="0" end="0"/>
                                            </p:txEl>
                                          </p:spTgt>
                                        </p:tgtEl>
                                        <p:attrNameLst>
                                          <p:attrName>style.visibility</p:attrName>
                                        </p:attrNameLst>
                                      </p:cBhvr>
                                      <p:to>
                                        <p:strVal val="visible"/>
                                      </p:to>
                                    </p:set>
                                    <p:animEffect transition="in" filter="fade">
                                      <p:cBhvr>
                                        <p:cTn id="7" dur="1000"/>
                                        <p:tgtEl>
                                          <p:spTgt spid="1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
                                            <p:txEl>
                                              <p:pRg st="1" end="1"/>
                                            </p:txEl>
                                          </p:spTgt>
                                        </p:tgtEl>
                                        <p:attrNameLst>
                                          <p:attrName>style.visibility</p:attrName>
                                        </p:attrNameLst>
                                      </p:cBhvr>
                                      <p:to>
                                        <p:strVal val="visible"/>
                                      </p:to>
                                    </p:set>
                                    <p:animEffect transition="in" filter="fade">
                                      <p:cBhvr>
                                        <p:cTn id="12" dur="1000"/>
                                        <p:tgtEl>
                                          <p:spTgt spid="1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xEl>
                                              <p:pRg st="2" end="2"/>
                                            </p:txEl>
                                          </p:spTgt>
                                        </p:tgtEl>
                                        <p:attrNameLst>
                                          <p:attrName>style.visibility</p:attrName>
                                        </p:attrNameLst>
                                      </p:cBhvr>
                                      <p:to>
                                        <p:strVal val="visible"/>
                                      </p:to>
                                    </p:set>
                                    <p:animEffect transition="in" filter="fade">
                                      <p:cBhvr>
                                        <p:cTn id="17" dur="1000"/>
                                        <p:tgtEl>
                                          <p:spTgt spid="1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1">
                                            <p:txEl>
                                              <p:pRg st="3" end="3"/>
                                            </p:txEl>
                                          </p:spTgt>
                                        </p:tgtEl>
                                        <p:attrNameLst>
                                          <p:attrName>style.visibility</p:attrName>
                                        </p:attrNameLst>
                                      </p:cBhvr>
                                      <p:to>
                                        <p:strVal val="visible"/>
                                      </p:to>
                                    </p:set>
                                    <p:animEffect transition="in" filter="fade">
                                      <p:cBhvr>
                                        <p:cTn id="22" dur="1000"/>
                                        <p:tgtEl>
                                          <p:spTgt spid="1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1">
                                            <p:txEl>
                                              <p:pRg st="4" end="4"/>
                                            </p:txEl>
                                          </p:spTgt>
                                        </p:tgtEl>
                                        <p:attrNameLst>
                                          <p:attrName>style.visibility</p:attrName>
                                        </p:attrNameLst>
                                      </p:cBhvr>
                                      <p:to>
                                        <p:strVal val="visible"/>
                                      </p:to>
                                    </p:set>
                                    <p:animEffect transition="in" filter="fade">
                                      <p:cBhvr>
                                        <p:cTn id="27" dur="1000"/>
                                        <p:tgtEl>
                                          <p:spTgt spid="1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Karar Agaclari Gorsellestirmesi</a:t>
            </a:r>
            <a:endParaRPr/>
          </a:p>
        </p:txBody>
      </p:sp>
      <p:sp>
        <p:nvSpPr>
          <p:cNvPr id="158" name="Google Shape;158;p27"/>
          <p:cNvSpPr txBox="1">
            <a:spLocks noGrp="1"/>
          </p:cNvSpPr>
          <p:nvPr>
            <p:ph type="body" idx="1"/>
          </p:nvPr>
        </p:nvSpPr>
        <p:spPr>
          <a:xfrm>
            <a:off x="-785350" y="16294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59" name="Google Shape;159;p27"/>
          <p:cNvPicPr preferRelativeResize="0"/>
          <p:nvPr/>
        </p:nvPicPr>
        <p:blipFill>
          <a:blip r:embed="rId3">
            <a:alphaModFix/>
          </a:blip>
          <a:stretch>
            <a:fillRect/>
          </a:stretch>
        </p:blipFill>
        <p:spPr>
          <a:xfrm>
            <a:off x="2124025" y="1195150"/>
            <a:ext cx="4826699" cy="34872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Ensemble Learning</a:t>
            </a:r>
            <a:endParaRPr/>
          </a:p>
        </p:txBody>
      </p:sp>
      <p:sp>
        <p:nvSpPr>
          <p:cNvPr id="165" name="Google Shape;165;p28"/>
          <p:cNvSpPr txBox="1">
            <a:spLocks noGrp="1"/>
          </p:cNvSpPr>
          <p:nvPr>
            <p:ph type="body" idx="1"/>
          </p:nvPr>
        </p:nvSpPr>
        <p:spPr>
          <a:xfrm>
            <a:off x="311700" y="1152475"/>
            <a:ext cx="4980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solidFill>
                  <a:srgbClr val="292929"/>
                </a:solidFill>
                <a:highlight>
                  <a:srgbClr val="FFFFFF"/>
                </a:highlight>
              </a:rPr>
              <a:t>Birden fazla sınıflandırma, tahmin algoritmasının birlikte çalışması mantığıyla daha başarılı sonuçları vermesi olayına denir.</a:t>
            </a:r>
            <a:endParaRPr>
              <a:solidFill>
                <a:srgbClr val="292929"/>
              </a:solidFill>
              <a:highlight>
                <a:srgbClr val="FFFFFF"/>
              </a:highlight>
            </a:endParaRPr>
          </a:p>
          <a:p>
            <a:pPr marL="0" lvl="0" indent="0" algn="l" rtl="0">
              <a:spcBef>
                <a:spcPts val="1200"/>
              </a:spcBef>
              <a:spcAft>
                <a:spcPts val="0"/>
              </a:spcAft>
              <a:buNone/>
            </a:pPr>
            <a:r>
              <a:rPr lang="tr" sz="1200" i="1">
                <a:solidFill>
                  <a:schemeClr val="dk2"/>
                </a:solidFill>
                <a:highlight>
                  <a:srgbClr val="FFFFFF"/>
                </a:highlight>
              </a:rPr>
              <a:t>Ornek: Random forest, birden fazla decision tree algoritması aynı problem için bir kaç kere çizilmesi ve problemin çözümünde hep birlikte kullanılmasıdır.</a:t>
            </a:r>
            <a:endParaRPr sz="1200" i="1">
              <a:solidFill>
                <a:schemeClr val="dk2"/>
              </a:solidFill>
              <a:highlight>
                <a:srgbClr val="FFFFFF"/>
              </a:highlight>
            </a:endParaRPr>
          </a:p>
          <a:p>
            <a:pPr marL="457200" lvl="0" indent="-317500" algn="l" rtl="0">
              <a:spcBef>
                <a:spcPts val="1200"/>
              </a:spcBef>
              <a:spcAft>
                <a:spcPts val="0"/>
              </a:spcAft>
              <a:buClr>
                <a:srgbClr val="292929"/>
              </a:buClr>
              <a:buSzPts val="1400"/>
              <a:buChar char="●"/>
            </a:pPr>
            <a:r>
              <a:rPr lang="tr">
                <a:solidFill>
                  <a:srgbClr val="292929"/>
                </a:solidFill>
                <a:highlight>
                  <a:srgbClr val="FFFFFF"/>
                </a:highlight>
              </a:rPr>
              <a:t>Maximum Oylama (Max Voting)</a:t>
            </a:r>
            <a:endParaRPr>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tr">
                <a:solidFill>
                  <a:srgbClr val="292929"/>
                </a:solidFill>
                <a:highlight>
                  <a:srgbClr val="FFFFFF"/>
                </a:highlight>
              </a:rPr>
              <a:t>Ortalama (Averaging)</a:t>
            </a:r>
            <a:endParaRPr>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tr">
                <a:solidFill>
                  <a:srgbClr val="292929"/>
                </a:solidFill>
                <a:highlight>
                  <a:srgbClr val="FFFFFF"/>
                </a:highlight>
              </a:rPr>
              <a:t>Ağırlıklı Ortalama (Weighted Averaging)</a:t>
            </a:r>
            <a:endParaRPr>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tr">
                <a:solidFill>
                  <a:srgbClr val="292929"/>
                </a:solidFill>
                <a:highlight>
                  <a:srgbClr val="FFFFFF"/>
                </a:highlight>
              </a:rPr>
              <a:t>Yığma (Stacking) </a:t>
            </a:r>
            <a:endParaRPr>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tr">
                <a:solidFill>
                  <a:srgbClr val="292929"/>
                </a:solidFill>
                <a:highlight>
                  <a:srgbClr val="FFFFFF"/>
                </a:highlight>
              </a:rPr>
              <a:t>Harmanlama (Blending) </a:t>
            </a:r>
            <a:endParaRPr>
              <a:solidFill>
                <a:srgbClr val="292929"/>
              </a:solidFill>
              <a:highlight>
                <a:srgbClr val="FFFFFF"/>
              </a:highlight>
            </a:endParaRPr>
          </a:p>
        </p:txBody>
      </p:sp>
      <p:pic>
        <p:nvPicPr>
          <p:cNvPr id="166" name="Google Shape;166;p28"/>
          <p:cNvPicPr preferRelativeResize="0"/>
          <p:nvPr/>
        </p:nvPicPr>
        <p:blipFill>
          <a:blip r:embed="rId3">
            <a:alphaModFix/>
          </a:blip>
          <a:stretch>
            <a:fillRect/>
          </a:stretch>
        </p:blipFill>
        <p:spPr>
          <a:xfrm>
            <a:off x="5292600" y="1497488"/>
            <a:ext cx="3611375" cy="272637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Bootstrapping</a:t>
            </a:r>
            <a:endParaRPr/>
          </a:p>
        </p:txBody>
      </p:sp>
      <p:pic>
        <p:nvPicPr>
          <p:cNvPr id="172" name="Google Shape;172;p29"/>
          <p:cNvPicPr preferRelativeResize="0"/>
          <p:nvPr/>
        </p:nvPicPr>
        <p:blipFill rotWithShape="1">
          <a:blip r:embed="rId3">
            <a:alphaModFix/>
          </a:blip>
          <a:srcRect t="8498" b="9075"/>
          <a:stretch/>
        </p:blipFill>
        <p:spPr>
          <a:xfrm>
            <a:off x="982825" y="1284000"/>
            <a:ext cx="7178350" cy="33282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Bagging</a:t>
            </a:r>
            <a:endParaRPr/>
          </a:p>
        </p:txBody>
      </p:sp>
      <p:sp>
        <p:nvSpPr>
          <p:cNvPr id="178" name="Google Shape;178;p3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b="1"/>
              <a:t>Bootstrap Aggregation veya Bagging,</a:t>
            </a:r>
            <a:r>
              <a:rPr lang="tr"/>
              <a:t> gürültülü bir veri kümesindeki varyansı azaltmak için yaygın olarak kullanılan topluluk öğrenme yöntemidir.</a:t>
            </a:r>
            <a:endParaRPr/>
          </a:p>
          <a:p>
            <a:pPr marL="0" lvl="0" indent="0" algn="l" rtl="0">
              <a:spcBef>
                <a:spcPts val="1200"/>
              </a:spcBef>
              <a:spcAft>
                <a:spcPts val="0"/>
              </a:spcAft>
              <a:buClr>
                <a:schemeClr val="dk1"/>
              </a:buClr>
              <a:buSzPts val="1100"/>
              <a:buFont typeface="Arial"/>
              <a:buNone/>
            </a:pPr>
            <a:r>
              <a:rPr lang="tr"/>
              <a:t>Ana verisetinden rastgele veri altkumeleri oluşturulduktan sonra, birden fazla zayıf model bağımsız olarak eğitilir.</a:t>
            </a:r>
            <a:endParaRPr/>
          </a:p>
          <a:p>
            <a:pPr marL="0" lvl="0" indent="0" algn="l" rtl="0">
              <a:spcBef>
                <a:spcPts val="1200"/>
              </a:spcBef>
              <a:spcAft>
                <a:spcPts val="0"/>
              </a:spcAft>
              <a:buClr>
                <a:schemeClr val="dk1"/>
              </a:buClr>
              <a:buSzPts val="1100"/>
              <a:buFont typeface="Arial"/>
              <a:buNone/>
            </a:pPr>
            <a:r>
              <a:rPr lang="tr" sz="1200" i="1">
                <a:solidFill>
                  <a:schemeClr val="dk2"/>
                </a:solidFill>
              </a:rPr>
              <a:t>Rastgele orman algoritması, birbiriyle ilişkisiz karar ağaçlarından rastgele bir orman oluşturmak için hem baggingi hem de özellik rastgeleliğini (feature randomness) kullanan torbalama yönteminin bir uzantısıdir.</a:t>
            </a:r>
            <a:endParaRPr sz="1200" i="1">
              <a:solidFill>
                <a:schemeClr val="dk2"/>
              </a:solidFill>
            </a:endParaRPr>
          </a:p>
          <a:p>
            <a:pPr marL="0" lvl="0" indent="0" algn="l" rtl="0">
              <a:spcBef>
                <a:spcPts val="1200"/>
              </a:spcBef>
              <a:spcAft>
                <a:spcPts val="1200"/>
              </a:spcAft>
              <a:buNone/>
            </a:pPr>
            <a:endParaRPr/>
          </a:p>
        </p:txBody>
      </p:sp>
      <p:pic>
        <p:nvPicPr>
          <p:cNvPr id="179" name="Google Shape;179;p30"/>
          <p:cNvPicPr preferRelativeResize="0"/>
          <p:nvPr/>
        </p:nvPicPr>
        <p:blipFill rotWithShape="1">
          <a:blip r:embed="rId3">
            <a:alphaModFix/>
          </a:blip>
          <a:srcRect t="6276" r="54889" b="7038"/>
          <a:stretch/>
        </p:blipFill>
        <p:spPr>
          <a:xfrm>
            <a:off x="5593025" y="1344787"/>
            <a:ext cx="2739826" cy="296167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Random Forest</a:t>
            </a:r>
            <a:endParaRPr/>
          </a:p>
        </p:txBody>
      </p:sp>
      <p:sp>
        <p:nvSpPr>
          <p:cNvPr id="185" name="Google Shape;185;p31"/>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Bu kavram - overfitting etkisini azaltmak için birden fazla fazla uydurma tahmincisinin birleştirilebileceği bagging adı verilen bir topluluk yönteminin altında calisir. </a:t>
            </a:r>
            <a:endParaRPr/>
          </a:p>
          <a:p>
            <a:pPr marL="0" lvl="0" indent="0" algn="l" rtl="0">
              <a:spcBef>
                <a:spcPts val="1200"/>
              </a:spcBef>
              <a:spcAft>
                <a:spcPts val="0"/>
              </a:spcAft>
              <a:buNone/>
            </a:pPr>
            <a:r>
              <a:rPr lang="tr"/>
              <a:t>Bagging, her biri verilere fazla uyan ve daha iyi bir sınıflandırma bulmak için sonuçların ortalamasını alan bir paralel tahmin ediciler topluluğu kullanır. </a:t>
            </a:r>
            <a:endParaRPr/>
          </a:p>
          <a:p>
            <a:pPr marL="0" lvl="0" indent="0" algn="l" rtl="0">
              <a:spcBef>
                <a:spcPts val="1200"/>
              </a:spcBef>
              <a:spcAft>
                <a:spcPts val="1200"/>
              </a:spcAft>
              <a:buNone/>
            </a:pPr>
            <a:r>
              <a:rPr lang="tr"/>
              <a:t>Rastgele karar ağaçları topluluğu, rastgele orman olarak bilinir.</a:t>
            </a:r>
            <a:endParaRPr/>
          </a:p>
        </p:txBody>
      </p:sp>
      <p:pic>
        <p:nvPicPr>
          <p:cNvPr id="186" name="Google Shape;186;p31"/>
          <p:cNvPicPr preferRelativeResize="0"/>
          <p:nvPr/>
        </p:nvPicPr>
        <p:blipFill>
          <a:blip r:embed="rId3">
            <a:alphaModFix/>
          </a:blip>
          <a:stretch>
            <a:fillRect/>
          </a:stretch>
        </p:blipFill>
        <p:spPr>
          <a:xfrm>
            <a:off x="4565100" y="1229250"/>
            <a:ext cx="4267200" cy="3262847"/>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Boosting</a:t>
            </a:r>
            <a:endParaRPr/>
          </a:p>
        </p:txBody>
      </p:sp>
      <p:sp>
        <p:nvSpPr>
          <p:cNvPr id="192" name="Google Shape;192;p32"/>
          <p:cNvSpPr txBox="1">
            <a:spLocks noGrp="1"/>
          </p:cNvSpPr>
          <p:nvPr>
            <p:ph type="body" idx="1"/>
          </p:nvPr>
        </p:nvSpPr>
        <p:spPr>
          <a:xfrm>
            <a:off x="311700" y="1152475"/>
            <a:ext cx="4884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b="1"/>
              <a:t>Boosting</a:t>
            </a:r>
            <a:r>
              <a:rPr lang="tr"/>
              <a:t>, eğitim hatalarını en aza indirmek için bir dizi zayıf öğreniciyi güçlü bir öğrenicide birleştiren bir topluluk öğrenme yöntemidir. </a:t>
            </a:r>
            <a:endParaRPr/>
          </a:p>
          <a:p>
            <a:pPr marL="0" lvl="0" indent="0" algn="l" rtl="0">
              <a:spcBef>
                <a:spcPts val="1200"/>
              </a:spcBef>
              <a:spcAft>
                <a:spcPts val="0"/>
              </a:spcAft>
              <a:buNone/>
            </a:pPr>
            <a:r>
              <a:rPr lang="tr"/>
              <a:t>Güçlendirmede, rastgele bir veri örneği seçilir ve ardından sıralı olarak eğitilir - yani, her model bir öncekinin zayıflıklarını telafi etmeye çalışır. </a:t>
            </a:r>
            <a:endParaRPr/>
          </a:p>
          <a:p>
            <a:pPr marL="0" lvl="0" indent="0" algn="l" rtl="0">
              <a:spcBef>
                <a:spcPts val="1200"/>
              </a:spcBef>
              <a:spcAft>
                <a:spcPts val="1200"/>
              </a:spcAft>
              <a:buNone/>
            </a:pPr>
            <a:r>
              <a:rPr lang="tr"/>
              <a:t>Her yinelemede, her bir sınıflandırıcıdan gelen zayıf kurallar, tek bir güçlü tahmin kuralı oluşturmak için birleştirilir.</a:t>
            </a:r>
            <a:endParaRPr/>
          </a:p>
        </p:txBody>
      </p:sp>
      <p:pic>
        <p:nvPicPr>
          <p:cNvPr id="193" name="Google Shape;193;p32"/>
          <p:cNvPicPr preferRelativeResize="0"/>
          <p:nvPr/>
        </p:nvPicPr>
        <p:blipFill rotWithShape="1">
          <a:blip r:embed="rId3">
            <a:alphaModFix/>
          </a:blip>
          <a:srcRect l="55993" t="5770" b="4204"/>
          <a:stretch/>
        </p:blipFill>
        <p:spPr>
          <a:xfrm>
            <a:off x="5686750" y="1277688"/>
            <a:ext cx="2751398" cy="3165974"/>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Boosting Uygulamasi</a:t>
            </a:r>
            <a:endParaRPr/>
          </a:p>
        </p:txBody>
      </p:sp>
      <p:sp>
        <p:nvSpPr>
          <p:cNvPr id="199" name="Google Shape;199;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sz="1000" i="1">
                <a:solidFill>
                  <a:schemeClr val="dk2"/>
                </a:solidFill>
              </a:rPr>
              <a:t>Kaynak:https://medium.com/@sertacozker/boosting-algoritmalar%C4%B1-nas%C4%B1l-%C3%A7al%C4%B1%C5%9F%C4%B1r-edac1174e971</a:t>
            </a:r>
            <a:endParaRPr sz="1000" i="1">
              <a:solidFill>
                <a:schemeClr val="dk2"/>
              </a:solidFill>
            </a:endParaRPr>
          </a:p>
        </p:txBody>
      </p:sp>
      <p:pic>
        <p:nvPicPr>
          <p:cNvPr id="200" name="Google Shape;200;p33"/>
          <p:cNvPicPr preferRelativeResize="0"/>
          <p:nvPr/>
        </p:nvPicPr>
        <p:blipFill>
          <a:blip r:embed="rId3">
            <a:alphaModFix/>
          </a:blip>
          <a:stretch>
            <a:fillRect/>
          </a:stretch>
        </p:blipFill>
        <p:spPr>
          <a:xfrm>
            <a:off x="224070" y="1518320"/>
            <a:ext cx="2854250" cy="2854275"/>
          </a:xfrm>
          <a:prstGeom prst="rect">
            <a:avLst/>
          </a:prstGeom>
          <a:noFill/>
          <a:ln>
            <a:noFill/>
          </a:ln>
        </p:spPr>
      </p:pic>
      <p:pic>
        <p:nvPicPr>
          <p:cNvPr id="201" name="Google Shape;201;p33"/>
          <p:cNvPicPr preferRelativeResize="0"/>
          <p:nvPr/>
        </p:nvPicPr>
        <p:blipFill>
          <a:blip r:embed="rId4">
            <a:alphaModFix/>
          </a:blip>
          <a:stretch>
            <a:fillRect/>
          </a:stretch>
        </p:blipFill>
        <p:spPr>
          <a:xfrm>
            <a:off x="3144874" y="1518324"/>
            <a:ext cx="2854250" cy="2854272"/>
          </a:xfrm>
          <a:prstGeom prst="rect">
            <a:avLst/>
          </a:prstGeom>
          <a:noFill/>
          <a:ln>
            <a:noFill/>
          </a:ln>
        </p:spPr>
      </p:pic>
      <p:pic>
        <p:nvPicPr>
          <p:cNvPr id="202" name="Google Shape;202;p33"/>
          <p:cNvPicPr preferRelativeResize="0"/>
          <p:nvPr/>
        </p:nvPicPr>
        <p:blipFill>
          <a:blip r:embed="rId5">
            <a:alphaModFix/>
          </a:blip>
          <a:stretch>
            <a:fillRect/>
          </a:stretch>
        </p:blipFill>
        <p:spPr>
          <a:xfrm>
            <a:off x="6065675" y="1518325"/>
            <a:ext cx="2854250" cy="2854273"/>
          </a:xfrm>
          <a:prstGeom prst="rect">
            <a:avLst/>
          </a:prstGeom>
          <a:noFill/>
          <a:ln>
            <a:noFill/>
          </a:ln>
        </p:spPr>
      </p:pic>
      <p:sp>
        <p:nvSpPr>
          <p:cNvPr id="203" name="Google Shape;203;p33"/>
          <p:cNvSpPr txBox="1"/>
          <p:nvPr/>
        </p:nvSpPr>
        <p:spPr>
          <a:xfrm>
            <a:off x="1191150" y="1518325"/>
            <a:ext cx="92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chemeClr val="lt1"/>
                </a:solidFill>
                <a:latin typeface="Century"/>
                <a:ea typeface="Century"/>
                <a:cs typeface="Century"/>
                <a:sym typeface="Century"/>
              </a:rPr>
              <a:t>7/3 = 2.33</a:t>
            </a:r>
            <a:endParaRPr>
              <a:solidFill>
                <a:schemeClr val="lt1"/>
              </a:solidFill>
              <a:latin typeface="Century"/>
              <a:ea typeface="Century"/>
              <a:cs typeface="Century"/>
              <a:sym typeface="Century"/>
            </a:endParaRPr>
          </a:p>
        </p:txBody>
      </p:sp>
      <p:sp>
        <p:nvSpPr>
          <p:cNvPr id="204" name="Google Shape;204;p33"/>
          <p:cNvSpPr txBox="1"/>
          <p:nvPr/>
        </p:nvSpPr>
        <p:spPr>
          <a:xfrm>
            <a:off x="7032750" y="1518325"/>
            <a:ext cx="10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chemeClr val="lt1"/>
                </a:solidFill>
                <a:latin typeface="Century"/>
                <a:ea typeface="Century"/>
                <a:cs typeface="Century"/>
                <a:sym typeface="Century"/>
              </a:rPr>
              <a:t>11/3 = 3.66</a:t>
            </a:r>
            <a:endParaRPr>
              <a:solidFill>
                <a:schemeClr val="lt1"/>
              </a:solidFill>
              <a:latin typeface="Century"/>
              <a:ea typeface="Century"/>
              <a:cs typeface="Century"/>
              <a:sym typeface="Centur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Lineer Cebir</a:t>
            </a:r>
            <a:endParaRPr/>
          </a:p>
        </p:txBody>
      </p:sp>
      <p:pic>
        <p:nvPicPr>
          <p:cNvPr id="144" name="Google Shape;144;p26"/>
          <p:cNvPicPr preferRelativeResize="0"/>
          <p:nvPr/>
        </p:nvPicPr>
        <p:blipFill>
          <a:blip r:embed="rId3">
            <a:alphaModFix/>
          </a:blip>
          <a:stretch>
            <a:fillRect/>
          </a:stretch>
        </p:blipFill>
        <p:spPr>
          <a:xfrm>
            <a:off x="1120755" y="1203775"/>
            <a:ext cx="6902495" cy="34164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4"/>
          <p:cNvPicPr preferRelativeResize="0"/>
          <p:nvPr/>
        </p:nvPicPr>
        <p:blipFill>
          <a:blip r:embed="rId3">
            <a:alphaModFix/>
          </a:blip>
          <a:stretch>
            <a:fillRect/>
          </a:stretch>
        </p:blipFill>
        <p:spPr>
          <a:xfrm>
            <a:off x="224070" y="2070345"/>
            <a:ext cx="2854250" cy="2854275"/>
          </a:xfrm>
          <a:prstGeom prst="rect">
            <a:avLst/>
          </a:prstGeom>
          <a:noFill/>
          <a:ln>
            <a:noFill/>
          </a:ln>
        </p:spPr>
      </p:pic>
      <p:pic>
        <p:nvPicPr>
          <p:cNvPr id="210" name="Google Shape;210;p34"/>
          <p:cNvPicPr preferRelativeResize="0"/>
          <p:nvPr/>
        </p:nvPicPr>
        <p:blipFill>
          <a:blip r:embed="rId4">
            <a:alphaModFix/>
          </a:blip>
          <a:stretch>
            <a:fillRect/>
          </a:stretch>
        </p:blipFill>
        <p:spPr>
          <a:xfrm>
            <a:off x="3144874" y="2070349"/>
            <a:ext cx="2854250" cy="2854272"/>
          </a:xfrm>
          <a:prstGeom prst="rect">
            <a:avLst/>
          </a:prstGeom>
          <a:noFill/>
          <a:ln>
            <a:noFill/>
          </a:ln>
        </p:spPr>
      </p:pic>
      <p:pic>
        <p:nvPicPr>
          <p:cNvPr id="211" name="Google Shape;211;p34"/>
          <p:cNvPicPr preferRelativeResize="0"/>
          <p:nvPr/>
        </p:nvPicPr>
        <p:blipFill>
          <a:blip r:embed="rId5">
            <a:alphaModFix/>
          </a:blip>
          <a:stretch>
            <a:fillRect/>
          </a:stretch>
        </p:blipFill>
        <p:spPr>
          <a:xfrm>
            <a:off x="6065675" y="2070350"/>
            <a:ext cx="2854250" cy="2854273"/>
          </a:xfrm>
          <a:prstGeom prst="rect">
            <a:avLst/>
          </a:prstGeom>
          <a:noFill/>
          <a:ln>
            <a:noFill/>
          </a:ln>
        </p:spPr>
      </p:pic>
      <p:pic>
        <p:nvPicPr>
          <p:cNvPr id="212" name="Google Shape;212;p34"/>
          <p:cNvPicPr preferRelativeResize="0"/>
          <p:nvPr/>
        </p:nvPicPr>
        <p:blipFill>
          <a:blip r:embed="rId6">
            <a:alphaModFix/>
          </a:blip>
          <a:stretch>
            <a:fillRect/>
          </a:stretch>
        </p:blipFill>
        <p:spPr>
          <a:xfrm>
            <a:off x="224074" y="2070362"/>
            <a:ext cx="2854250" cy="2854250"/>
          </a:xfrm>
          <a:prstGeom prst="rect">
            <a:avLst/>
          </a:prstGeom>
          <a:noFill/>
          <a:ln>
            <a:noFill/>
          </a:ln>
        </p:spPr>
      </p:pic>
      <p:pic>
        <p:nvPicPr>
          <p:cNvPr id="213" name="Google Shape;213;p34"/>
          <p:cNvPicPr preferRelativeResize="0"/>
          <p:nvPr/>
        </p:nvPicPr>
        <p:blipFill>
          <a:blip r:embed="rId7">
            <a:alphaModFix/>
          </a:blip>
          <a:stretch>
            <a:fillRect/>
          </a:stretch>
        </p:blipFill>
        <p:spPr>
          <a:xfrm>
            <a:off x="3144874" y="2070363"/>
            <a:ext cx="2854250" cy="2854250"/>
          </a:xfrm>
          <a:prstGeom prst="rect">
            <a:avLst/>
          </a:prstGeom>
          <a:noFill/>
          <a:ln>
            <a:noFill/>
          </a:ln>
        </p:spPr>
      </p:pic>
      <p:pic>
        <p:nvPicPr>
          <p:cNvPr id="214" name="Google Shape;214;p34"/>
          <p:cNvPicPr preferRelativeResize="0"/>
          <p:nvPr/>
        </p:nvPicPr>
        <p:blipFill>
          <a:blip r:embed="rId8">
            <a:alphaModFix/>
          </a:blip>
          <a:stretch>
            <a:fillRect/>
          </a:stretch>
        </p:blipFill>
        <p:spPr>
          <a:xfrm>
            <a:off x="6065674" y="2070362"/>
            <a:ext cx="2854250" cy="2854250"/>
          </a:xfrm>
          <a:prstGeom prst="rect">
            <a:avLst/>
          </a:prstGeom>
          <a:noFill/>
          <a:ln>
            <a:noFill/>
          </a:ln>
        </p:spPr>
      </p:pic>
      <p:pic>
        <p:nvPicPr>
          <p:cNvPr id="215" name="Google Shape;215;p34"/>
          <p:cNvPicPr preferRelativeResize="0"/>
          <p:nvPr/>
        </p:nvPicPr>
        <p:blipFill>
          <a:blip r:embed="rId9">
            <a:alphaModFix/>
          </a:blip>
          <a:stretch>
            <a:fillRect/>
          </a:stretch>
        </p:blipFill>
        <p:spPr>
          <a:xfrm>
            <a:off x="1789950" y="-4"/>
            <a:ext cx="5564100" cy="22005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XGBoost</a:t>
            </a:r>
            <a:endParaRPr/>
          </a:p>
        </p:txBody>
      </p:sp>
      <p:sp>
        <p:nvSpPr>
          <p:cNvPr id="221" name="Google Shape;221;p3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dirty="0"/>
              <a:t>Bölüm 5</a:t>
            </a:r>
            <a:endParaRPr dirty="0"/>
          </a:p>
        </p:txBody>
      </p:sp>
      <p:sp>
        <p:nvSpPr>
          <p:cNvPr id="103" name="Google Shape;103;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Clr>
                <a:schemeClr val="dk1"/>
              </a:buClr>
              <a:buSzPts val="440"/>
              <a:buFont typeface="Arial"/>
              <a:buNone/>
            </a:pPr>
            <a:r>
              <a:rPr lang="tr" sz="5200" dirty="0"/>
              <a:t>Unsupervised Learning</a:t>
            </a:r>
            <a:endParaRPr sz="5200" dirty="0"/>
          </a:p>
          <a:p>
            <a:pPr marL="457200" lvl="0" indent="0" algn="l" rtl="0">
              <a:lnSpc>
                <a:spcPct val="150000"/>
              </a:lnSpc>
              <a:spcBef>
                <a:spcPts val="0"/>
              </a:spcBef>
              <a:spcAft>
                <a:spcPts val="0"/>
              </a:spcAft>
              <a:buNone/>
            </a:pPr>
            <a:endParaRPr sz="52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Bugün Ne Konuşacağız?</a:t>
            </a:r>
            <a:endParaRPr/>
          </a:p>
        </p:txBody>
      </p:sp>
      <p:sp>
        <p:nvSpPr>
          <p:cNvPr id="109" name="Google Shape;10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tr"/>
              <a:t>Makine Öğrenmesi’nin temel konularından biri olan Unsupervised Learning’e giriş yapacağız</a:t>
            </a:r>
            <a:endParaRPr/>
          </a:p>
          <a:p>
            <a:pPr marL="457200" lvl="0" indent="-317500" algn="l" rtl="0">
              <a:lnSpc>
                <a:spcPct val="150000"/>
              </a:lnSpc>
              <a:spcBef>
                <a:spcPts val="0"/>
              </a:spcBef>
              <a:spcAft>
                <a:spcPts val="0"/>
              </a:spcAft>
              <a:buSzPts val="1400"/>
              <a:buChar char="●"/>
            </a:pPr>
            <a:r>
              <a:rPr lang="tr"/>
              <a:t>Unsupervised Learning ile görselleştirme, kümeleme, özellik çıkarımı, boyut azaltma konularında kullanılan algoritmaları görecek ve bu algoritmaları derinlemesine inceleyeceğiz</a:t>
            </a:r>
            <a:endParaRPr/>
          </a:p>
          <a:p>
            <a:pPr marL="457200" lvl="0" indent="-317500" algn="l" rtl="0">
              <a:lnSpc>
                <a:spcPct val="150000"/>
              </a:lnSpc>
              <a:spcBef>
                <a:spcPts val="0"/>
              </a:spcBef>
              <a:spcAft>
                <a:spcPts val="0"/>
              </a:spcAft>
              <a:buSzPts val="1400"/>
              <a:buChar char="●"/>
            </a:pPr>
            <a:r>
              <a:rPr lang="tr"/>
              <a:t>Kümeleme konusunda en çok kullanılan algoritmalardan biri olan K-means algoritmasını ve boyut azaltma/görselleştirme konusunda en çok kullanılan algoritmalardan biri olan Principal Component Analysis (PCA) Algoritmasını adım adım görecek ve detaylı anlatım sağlayacağız</a:t>
            </a:r>
            <a:endParaRPr/>
          </a:p>
          <a:p>
            <a:pPr marL="0" lvl="0" indent="0" algn="l" rtl="0">
              <a:lnSpc>
                <a:spcPct val="95000"/>
              </a:lnSpc>
              <a:spcBef>
                <a:spcPts val="1200"/>
              </a:spcBef>
              <a:spcAft>
                <a:spcPts val="1200"/>
              </a:spcAft>
              <a:buNone/>
            </a:pPr>
            <a:endParaRPr sz="15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Kaynaklar</a:t>
            </a:r>
            <a:endParaRPr/>
          </a:p>
        </p:txBody>
      </p:sp>
      <p:sp>
        <p:nvSpPr>
          <p:cNvPr id="121" name="Google Shape;121;p28"/>
          <p:cNvSpPr txBox="1">
            <a:spLocks noGrp="1"/>
          </p:cNvSpPr>
          <p:nvPr>
            <p:ph type="body" idx="1"/>
          </p:nvPr>
        </p:nvSpPr>
        <p:spPr>
          <a:xfrm>
            <a:off x="1605300" y="3468121"/>
            <a:ext cx="2615100" cy="7032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Clr>
                <a:schemeClr val="dk1"/>
              </a:buClr>
              <a:buSzPts val="1400"/>
              <a:buNone/>
            </a:pPr>
            <a:r>
              <a:rPr lang="tr" sz="1400" b="1"/>
              <a:t>Deep Learning Türkiye</a:t>
            </a:r>
            <a:endParaRPr sz="1100"/>
          </a:p>
        </p:txBody>
      </p:sp>
      <p:pic>
        <p:nvPicPr>
          <p:cNvPr id="122" name="Google Shape;122;p28"/>
          <p:cNvPicPr preferRelativeResize="0"/>
          <p:nvPr/>
        </p:nvPicPr>
        <p:blipFill rotWithShape="1">
          <a:blip r:embed="rId3">
            <a:alphaModFix/>
          </a:blip>
          <a:srcRect/>
          <a:stretch/>
        </p:blipFill>
        <p:spPr>
          <a:xfrm>
            <a:off x="2154700" y="1626667"/>
            <a:ext cx="1516317" cy="1516317"/>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123" name="Google Shape;123;p28"/>
          <p:cNvSpPr txBox="1"/>
          <p:nvPr/>
        </p:nvSpPr>
        <p:spPr>
          <a:xfrm>
            <a:off x="5416975" y="3468124"/>
            <a:ext cx="2558700" cy="11007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tr" b="1">
                <a:latin typeface="Century"/>
                <a:ea typeface="Century"/>
                <a:cs typeface="Century"/>
                <a:sym typeface="Century"/>
              </a:rPr>
              <a:t>Hands-on Machine Learning with Scikit-Learn, Keras &amp; TensorFlow</a:t>
            </a:r>
            <a:endParaRPr b="1">
              <a:latin typeface="Century"/>
              <a:ea typeface="Century"/>
              <a:cs typeface="Century"/>
              <a:sym typeface="Century"/>
            </a:endParaRPr>
          </a:p>
          <a:p>
            <a:pPr marL="0" lvl="0" indent="0" algn="ctr" rtl="0">
              <a:spcBef>
                <a:spcPts val="0"/>
              </a:spcBef>
              <a:spcAft>
                <a:spcPts val="0"/>
              </a:spcAft>
              <a:buNone/>
            </a:pPr>
            <a:r>
              <a:rPr lang="tr">
                <a:latin typeface="Century"/>
                <a:ea typeface="Century"/>
                <a:cs typeface="Century"/>
                <a:sym typeface="Century"/>
              </a:rPr>
              <a:t>Aurelien Geron</a:t>
            </a:r>
            <a:endParaRPr>
              <a:latin typeface="Century"/>
              <a:ea typeface="Century"/>
              <a:cs typeface="Century"/>
              <a:sym typeface="Century"/>
            </a:endParaRPr>
          </a:p>
        </p:txBody>
      </p:sp>
      <p:pic>
        <p:nvPicPr>
          <p:cNvPr id="124" name="Google Shape;124;p28"/>
          <p:cNvPicPr preferRelativeResize="0"/>
          <p:nvPr/>
        </p:nvPicPr>
        <p:blipFill>
          <a:blip r:embed="rId4">
            <a:alphaModFix/>
          </a:blip>
          <a:stretch>
            <a:fillRect/>
          </a:stretch>
        </p:blipFill>
        <p:spPr>
          <a:xfrm>
            <a:off x="6118613" y="1626676"/>
            <a:ext cx="1155429" cy="1516300"/>
          </a:xfrm>
          <a:prstGeom prst="rect">
            <a:avLst/>
          </a:prstGeom>
          <a:noFill/>
          <a:ln w="127000" cap="sq" cmpd="sng">
            <a:solidFill>
              <a:srgbClr val="000000"/>
            </a:solidFill>
            <a:prstDash val="solid"/>
            <a:miter lim="8000"/>
            <a:headEnd type="none" w="sm" len="sm"/>
            <a:tailEnd type="none" w="sm" len="sm"/>
          </a:ln>
          <a:effectLst>
            <a:outerShdw blurRad="57150" dist="50800" dir="2700000" algn="tl" rotWithShape="0">
              <a:srgbClr val="000000">
                <a:alpha val="40000"/>
              </a:srgbClr>
            </a:outerShdw>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Denetimli Öğrenme (Supervised Learning)</a:t>
            </a:r>
            <a:endParaRPr/>
          </a:p>
        </p:txBody>
      </p:sp>
      <p:sp>
        <p:nvSpPr>
          <p:cNvPr id="130" name="Google Shape;130;p29"/>
          <p:cNvSpPr txBox="1">
            <a:spLocks noGrp="1"/>
          </p:cNvSpPr>
          <p:nvPr>
            <p:ph type="body" idx="1"/>
          </p:nvPr>
        </p:nvSpPr>
        <p:spPr>
          <a:xfrm>
            <a:off x="311700" y="1152475"/>
            <a:ext cx="38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1500" b="1"/>
              <a:t>Supervised Learning;</a:t>
            </a:r>
            <a:r>
              <a:rPr lang="tr" sz="1500"/>
              <a:t> </a:t>
            </a:r>
            <a:r>
              <a:rPr lang="tr" sz="1500">
                <a:highlight>
                  <a:srgbClr val="C9DAF8"/>
                </a:highlight>
              </a:rPr>
              <a:t>etiketlenmiş</a:t>
            </a:r>
            <a:r>
              <a:rPr lang="tr" sz="1500"/>
              <a:t> veri kümelerini bağımlı ve bağımsız değişkenler kullanarak işleme sokan makine öğrenmesi algoritmalarını içerir.</a:t>
            </a:r>
            <a:endParaRPr sz="1500"/>
          </a:p>
          <a:p>
            <a:pPr marL="0" lvl="0" indent="0" algn="l" rtl="0">
              <a:spcBef>
                <a:spcPts val="1200"/>
              </a:spcBef>
              <a:spcAft>
                <a:spcPts val="0"/>
              </a:spcAft>
              <a:buNone/>
            </a:pPr>
            <a:endParaRPr sz="1500"/>
          </a:p>
          <a:p>
            <a:pPr marL="0" lvl="0" indent="0" algn="l" rtl="0">
              <a:spcBef>
                <a:spcPts val="1200"/>
              </a:spcBef>
              <a:spcAft>
                <a:spcPts val="0"/>
              </a:spcAft>
              <a:buClr>
                <a:schemeClr val="dk1"/>
              </a:buClr>
              <a:buSzPts val="1100"/>
              <a:buFont typeface="Arial"/>
              <a:buNone/>
            </a:pPr>
            <a:r>
              <a:rPr lang="tr" sz="1300" i="1">
                <a:solidFill>
                  <a:schemeClr val="dk2"/>
                </a:solidFill>
              </a:rPr>
              <a:t>İstenmeyen e-posta filtresi buna iyi bir örnektir: Denetimli Öğrenme sınıflarıyla birlikte birçok örnek e-posta ile eğitilmiştir ve yeni e-postaları nasıl sınıflandıracağını öğrenmelidir.</a:t>
            </a:r>
            <a:endParaRPr sz="1300" i="1">
              <a:solidFill>
                <a:schemeClr val="dk2"/>
              </a:solidFill>
            </a:endParaRPr>
          </a:p>
          <a:p>
            <a:pPr marL="0" lvl="0" indent="0" algn="l" rtl="0">
              <a:spcBef>
                <a:spcPts val="1200"/>
              </a:spcBef>
              <a:spcAft>
                <a:spcPts val="1200"/>
              </a:spcAft>
              <a:buNone/>
            </a:pPr>
            <a:endParaRPr sz="1500"/>
          </a:p>
        </p:txBody>
      </p:sp>
      <p:pic>
        <p:nvPicPr>
          <p:cNvPr id="131" name="Google Shape;131;p29"/>
          <p:cNvPicPr preferRelativeResize="0"/>
          <p:nvPr/>
        </p:nvPicPr>
        <p:blipFill>
          <a:blip r:embed="rId3">
            <a:alphaModFix/>
          </a:blip>
          <a:stretch>
            <a:fillRect/>
          </a:stretch>
        </p:blipFill>
        <p:spPr>
          <a:xfrm>
            <a:off x="4071350" y="1367650"/>
            <a:ext cx="4820174" cy="2408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Denetimli Öğrenme Algoritma ve Mimarileri</a:t>
            </a:r>
            <a:endParaRPr/>
          </a:p>
        </p:txBody>
      </p:sp>
      <p:sp>
        <p:nvSpPr>
          <p:cNvPr id="137" name="Google Shape;137;p3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tr" sz="1500">
                <a:highlight>
                  <a:srgbClr val="C9DAF8"/>
                </a:highlight>
              </a:rPr>
              <a:t>k-Nearest Neighbors</a:t>
            </a:r>
            <a:r>
              <a:rPr lang="tr" sz="1500"/>
              <a:t> </a:t>
            </a:r>
            <a:endParaRPr sz="1500"/>
          </a:p>
          <a:p>
            <a:pPr marL="457200" lvl="0" indent="-323850" algn="l" rtl="0">
              <a:spcBef>
                <a:spcPts val="0"/>
              </a:spcBef>
              <a:spcAft>
                <a:spcPts val="0"/>
              </a:spcAft>
              <a:buSzPts val="1500"/>
              <a:buChar char="●"/>
            </a:pPr>
            <a:r>
              <a:rPr lang="tr" sz="1500">
                <a:highlight>
                  <a:srgbClr val="C9DAF8"/>
                </a:highlight>
              </a:rPr>
              <a:t>Linear Regression</a:t>
            </a:r>
            <a:r>
              <a:rPr lang="tr" sz="1500"/>
              <a:t> </a:t>
            </a:r>
            <a:endParaRPr sz="1500"/>
          </a:p>
          <a:p>
            <a:pPr marL="457200" lvl="0" indent="-323850" algn="l" rtl="0">
              <a:spcBef>
                <a:spcPts val="0"/>
              </a:spcBef>
              <a:spcAft>
                <a:spcPts val="0"/>
              </a:spcAft>
              <a:buSzPts val="1500"/>
              <a:buChar char="●"/>
            </a:pPr>
            <a:r>
              <a:rPr lang="tr" sz="1500">
                <a:highlight>
                  <a:srgbClr val="C9DAF8"/>
                </a:highlight>
              </a:rPr>
              <a:t>Logistic Regression</a:t>
            </a:r>
            <a:r>
              <a:rPr lang="tr" sz="1500"/>
              <a:t> </a:t>
            </a:r>
            <a:endParaRPr sz="1500"/>
          </a:p>
          <a:p>
            <a:pPr marL="457200" lvl="0" indent="-323850" algn="l" rtl="0">
              <a:spcBef>
                <a:spcPts val="0"/>
              </a:spcBef>
              <a:spcAft>
                <a:spcPts val="0"/>
              </a:spcAft>
              <a:buSzPts val="1500"/>
              <a:buChar char="●"/>
            </a:pPr>
            <a:r>
              <a:rPr lang="tr" sz="1500">
                <a:highlight>
                  <a:srgbClr val="C9DAF8"/>
                </a:highlight>
              </a:rPr>
              <a:t>Support Vector Machines (SVMs)</a:t>
            </a:r>
            <a:endParaRPr sz="1500">
              <a:highlight>
                <a:srgbClr val="C9DAF8"/>
              </a:highlight>
            </a:endParaRPr>
          </a:p>
          <a:p>
            <a:pPr marL="457200" lvl="0" indent="-323850" algn="l" rtl="0">
              <a:spcBef>
                <a:spcPts val="0"/>
              </a:spcBef>
              <a:spcAft>
                <a:spcPts val="0"/>
              </a:spcAft>
              <a:buSzPts val="1500"/>
              <a:buChar char="●"/>
            </a:pPr>
            <a:r>
              <a:rPr lang="tr" sz="1500">
                <a:highlight>
                  <a:srgbClr val="C9DAF8"/>
                </a:highlight>
              </a:rPr>
              <a:t>Decision Trees and Random Forests </a:t>
            </a:r>
            <a:endParaRPr sz="1500">
              <a:highlight>
                <a:srgbClr val="C9DAF8"/>
              </a:highlight>
            </a:endParaRPr>
          </a:p>
          <a:p>
            <a:pPr marL="457200" lvl="0" indent="-323850" algn="l" rtl="0">
              <a:spcBef>
                <a:spcPts val="0"/>
              </a:spcBef>
              <a:spcAft>
                <a:spcPts val="0"/>
              </a:spcAft>
              <a:buSzPts val="1500"/>
              <a:buChar char="●"/>
            </a:pPr>
            <a:r>
              <a:rPr lang="tr" sz="1500"/>
              <a:t>Neural Networks</a:t>
            </a:r>
            <a:endParaRPr sz="1500"/>
          </a:p>
        </p:txBody>
      </p:sp>
      <p:pic>
        <p:nvPicPr>
          <p:cNvPr id="138" name="Google Shape;138;p30"/>
          <p:cNvPicPr preferRelativeResize="0"/>
          <p:nvPr/>
        </p:nvPicPr>
        <p:blipFill>
          <a:blip r:embed="rId3">
            <a:alphaModFix/>
          </a:blip>
          <a:stretch>
            <a:fillRect/>
          </a:stretch>
        </p:blipFill>
        <p:spPr>
          <a:xfrm>
            <a:off x="4119200" y="1152475"/>
            <a:ext cx="5024800" cy="3768600"/>
          </a:xfrm>
          <a:prstGeom prst="rect">
            <a:avLst/>
          </a:prstGeom>
          <a:noFill/>
          <a:ln>
            <a:noFill/>
          </a:ln>
        </p:spPr>
      </p:pic>
      <p:pic>
        <p:nvPicPr>
          <p:cNvPr id="139" name="Google Shape;139;p30"/>
          <p:cNvPicPr preferRelativeResize="0"/>
          <p:nvPr/>
        </p:nvPicPr>
        <p:blipFill>
          <a:blip r:embed="rId4">
            <a:alphaModFix/>
          </a:blip>
          <a:stretch>
            <a:fillRect/>
          </a:stretch>
        </p:blipFill>
        <p:spPr>
          <a:xfrm>
            <a:off x="433363" y="2799000"/>
            <a:ext cx="3756576" cy="18966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Denetimsiz Öğrenme (Unsupervised Learning)</a:t>
            </a:r>
            <a:endParaRPr/>
          </a:p>
        </p:txBody>
      </p:sp>
      <p:sp>
        <p:nvSpPr>
          <p:cNvPr id="145" name="Google Shape;145;p31"/>
          <p:cNvSpPr txBox="1">
            <a:spLocks noGrp="1"/>
          </p:cNvSpPr>
          <p:nvPr>
            <p:ph type="body" idx="1"/>
          </p:nvPr>
        </p:nvSpPr>
        <p:spPr>
          <a:xfrm>
            <a:off x="311700" y="1152475"/>
            <a:ext cx="30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 sz="1500" b="1"/>
              <a:t>Unsupervised Learning, </a:t>
            </a:r>
            <a:r>
              <a:rPr lang="tr" sz="1500"/>
              <a:t>etiketlenmemiş veri kümelerini analiz etmek ve kümelemek için makine öğrenimi algoritmalarını kullanır.</a:t>
            </a:r>
            <a:endParaRPr sz="1500"/>
          </a:p>
          <a:p>
            <a:pPr marL="0" lvl="0" indent="0" algn="l" rtl="0">
              <a:spcBef>
                <a:spcPts val="1200"/>
              </a:spcBef>
              <a:spcAft>
                <a:spcPts val="1200"/>
              </a:spcAft>
              <a:buNone/>
            </a:pPr>
            <a:r>
              <a:rPr lang="tr" sz="1500"/>
              <a:t>Bu algoritmalar, insan müdahalesine ihtiyaç duymadan gizli kalıpları veya veri gruplamalarını keşfeder.</a:t>
            </a:r>
            <a:endParaRPr sz="1500"/>
          </a:p>
        </p:txBody>
      </p:sp>
      <p:pic>
        <p:nvPicPr>
          <p:cNvPr id="146" name="Google Shape;146;p31"/>
          <p:cNvPicPr preferRelativeResize="0"/>
          <p:nvPr/>
        </p:nvPicPr>
        <p:blipFill>
          <a:blip r:embed="rId3">
            <a:alphaModFix/>
          </a:blip>
          <a:stretch>
            <a:fillRect/>
          </a:stretch>
        </p:blipFill>
        <p:spPr>
          <a:xfrm>
            <a:off x="3456125" y="1492238"/>
            <a:ext cx="5445625" cy="2159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Neden Unsupervised Learning Kullanıyoruz?</a:t>
            </a:r>
            <a:endParaRPr/>
          </a:p>
        </p:txBody>
      </p:sp>
      <p:sp>
        <p:nvSpPr>
          <p:cNvPr id="152" name="Google Shape;152;p3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tr" sz="1500" b="1"/>
              <a:t>Unsupervised Learning için en yaygın görevler;</a:t>
            </a:r>
            <a:endParaRPr sz="1500" b="1"/>
          </a:p>
          <a:p>
            <a:pPr marL="457200" lvl="0" indent="-323850" algn="l" rtl="0">
              <a:spcBef>
                <a:spcPts val="1200"/>
              </a:spcBef>
              <a:spcAft>
                <a:spcPts val="0"/>
              </a:spcAft>
              <a:buSzPts val="1500"/>
              <a:buChar char="●"/>
            </a:pPr>
            <a:r>
              <a:rPr lang="tr" sz="1500"/>
              <a:t>Kümeleme</a:t>
            </a:r>
            <a:endParaRPr sz="1500"/>
          </a:p>
          <a:p>
            <a:pPr marL="457200" lvl="0" indent="-323850" algn="l" rtl="0">
              <a:spcBef>
                <a:spcPts val="0"/>
              </a:spcBef>
              <a:spcAft>
                <a:spcPts val="0"/>
              </a:spcAft>
              <a:buSzPts val="1500"/>
              <a:buChar char="●"/>
            </a:pPr>
            <a:r>
              <a:rPr lang="tr" sz="1500"/>
              <a:t>Yoğunluk tahmini</a:t>
            </a:r>
            <a:endParaRPr sz="1500"/>
          </a:p>
          <a:p>
            <a:pPr marL="457200" lvl="0" indent="-323850" algn="l" rtl="0">
              <a:spcBef>
                <a:spcPts val="0"/>
              </a:spcBef>
              <a:spcAft>
                <a:spcPts val="0"/>
              </a:spcAft>
              <a:buSzPts val="1500"/>
              <a:buChar char="●"/>
            </a:pPr>
            <a:r>
              <a:rPr lang="tr" sz="1500"/>
              <a:t>Temsili öğrenme</a:t>
            </a:r>
            <a:endParaRPr sz="1500"/>
          </a:p>
          <a:p>
            <a:pPr marL="0" lvl="0" indent="0" algn="l" rtl="0">
              <a:spcBef>
                <a:spcPts val="1200"/>
              </a:spcBef>
              <a:spcAft>
                <a:spcPts val="0"/>
              </a:spcAft>
              <a:buClr>
                <a:schemeClr val="dk1"/>
              </a:buClr>
              <a:buSzPts val="1100"/>
              <a:buFont typeface="Arial"/>
              <a:buNone/>
            </a:pPr>
            <a:r>
              <a:rPr lang="tr" sz="1500" b="1"/>
              <a:t> Unsupervised Learning Algoritmaları;</a:t>
            </a:r>
            <a:endParaRPr sz="1500" b="1"/>
          </a:p>
          <a:p>
            <a:pPr marL="457200" lvl="0" indent="-323850" algn="l" rtl="0">
              <a:spcBef>
                <a:spcPts val="1200"/>
              </a:spcBef>
              <a:spcAft>
                <a:spcPts val="0"/>
              </a:spcAft>
              <a:buSzPts val="1500"/>
              <a:buChar char="●"/>
            </a:pPr>
            <a:r>
              <a:rPr lang="tr" sz="1500"/>
              <a:t>Küme sayımızın bilinmediği</a:t>
            </a:r>
            <a:endParaRPr sz="1500"/>
          </a:p>
          <a:p>
            <a:pPr marL="457200" lvl="0" indent="-323850" algn="l" rtl="0">
              <a:spcBef>
                <a:spcPts val="0"/>
              </a:spcBef>
              <a:spcAft>
                <a:spcPts val="0"/>
              </a:spcAft>
              <a:buSzPts val="1500"/>
              <a:buChar char="●"/>
            </a:pPr>
            <a:r>
              <a:rPr lang="tr" sz="1500"/>
              <a:t>Etiketli eğitim verimizin bulunmadığı</a:t>
            </a:r>
            <a:endParaRPr sz="1500"/>
          </a:p>
          <a:p>
            <a:pPr marL="0" lvl="0" indent="0" algn="l" rtl="0">
              <a:spcBef>
                <a:spcPts val="1200"/>
              </a:spcBef>
              <a:spcAft>
                <a:spcPts val="1200"/>
              </a:spcAft>
              <a:buNone/>
            </a:pPr>
            <a:r>
              <a:rPr lang="tr" sz="1500"/>
              <a:t>durumlarda kullanılabilir.</a:t>
            </a:r>
            <a:endParaRPr/>
          </a:p>
        </p:txBody>
      </p:sp>
      <p:sp>
        <p:nvSpPr>
          <p:cNvPr id="153" name="Google Shape;153;p3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1500" b="1"/>
              <a:t>Örnekleri</a:t>
            </a:r>
            <a:endParaRPr sz="1500" b="1"/>
          </a:p>
          <a:p>
            <a:pPr marL="0" lvl="0" indent="0" algn="l" rtl="0">
              <a:spcBef>
                <a:spcPts val="1200"/>
              </a:spcBef>
              <a:spcAft>
                <a:spcPts val="0"/>
              </a:spcAft>
              <a:buNone/>
            </a:pPr>
            <a:r>
              <a:rPr lang="tr" sz="1500" b="1"/>
              <a:t>Güvenlik: </a:t>
            </a:r>
            <a:endParaRPr sz="1500" b="1"/>
          </a:p>
          <a:p>
            <a:pPr marL="0" lvl="0" indent="0" algn="l" rtl="0">
              <a:spcBef>
                <a:spcPts val="1200"/>
              </a:spcBef>
              <a:spcAft>
                <a:spcPts val="0"/>
              </a:spcAft>
              <a:buNone/>
            </a:pPr>
            <a:r>
              <a:rPr lang="tr" sz="1500"/>
              <a:t>Veri kümelerindeki olağandışı veri noktalarını tanımlandığı kümeleme anormalliği algılaması</a:t>
            </a:r>
            <a:endParaRPr sz="1500"/>
          </a:p>
          <a:p>
            <a:pPr marL="0" lvl="0" indent="0" algn="l" rtl="0">
              <a:spcBef>
                <a:spcPts val="1200"/>
              </a:spcBef>
              <a:spcAft>
                <a:spcPts val="0"/>
              </a:spcAft>
              <a:buNone/>
            </a:pPr>
            <a:r>
              <a:rPr lang="tr" sz="1500" b="1"/>
              <a:t>Pazarlama:</a:t>
            </a:r>
            <a:endParaRPr sz="1500" b="1"/>
          </a:p>
          <a:p>
            <a:pPr marL="0" lvl="0" indent="0" algn="l" rtl="0">
              <a:spcBef>
                <a:spcPts val="1200"/>
              </a:spcBef>
              <a:spcAft>
                <a:spcPts val="1200"/>
              </a:spcAft>
              <a:buNone/>
            </a:pPr>
            <a:r>
              <a:rPr lang="tr" sz="1500"/>
              <a:t>Veri noktaları arasındaki ilişkileri bulduğu ilişki madenciliği</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fade">
                                      <p:cBhvr>
                                        <p:cTn id="7" dur="1000"/>
                                        <p:tgtEl>
                                          <p:spTgt spid="1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xEl>
                                              <p:pRg st="1" end="1"/>
                                            </p:txEl>
                                          </p:spTgt>
                                        </p:tgtEl>
                                        <p:attrNameLst>
                                          <p:attrName>style.visibility</p:attrName>
                                        </p:attrNameLst>
                                      </p:cBhvr>
                                      <p:to>
                                        <p:strVal val="visible"/>
                                      </p:to>
                                    </p:set>
                                    <p:animEffect transition="in" filter="fade">
                                      <p:cBhvr>
                                        <p:cTn id="12" dur="1000"/>
                                        <p:tgtEl>
                                          <p:spTgt spid="1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xEl>
                                              <p:pRg st="2" end="2"/>
                                            </p:txEl>
                                          </p:spTgt>
                                        </p:tgtEl>
                                        <p:attrNameLst>
                                          <p:attrName>style.visibility</p:attrName>
                                        </p:attrNameLst>
                                      </p:cBhvr>
                                      <p:to>
                                        <p:strVal val="visible"/>
                                      </p:to>
                                    </p:set>
                                    <p:animEffect transition="in" filter="fade">
                                      <p:cBhvr>
                                        <p:cTn id="17" dur="1000"/>
                                        <p:tgtEl>
                                          <p:spTgt spid="1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
                                            <p:txEl>
                                              <p:pRg st="3" end="3"/>
                                            </p:txEl>
                                          </p:spTgt>
                                        </p:tgtEl>
                                        <p:attrNameLst>
                                          <p:attrName>style.visibility</p:attrName>
                                        </p:attrNameLst>
                                      </p:cBhvr>
                                      <p:to>
                                        <p:strVal val="visible"/>
                                      </p:to>
                                    </p:set>
                                    <p:animEffect transition="in" filter="fade">
                                      <p:cBhvr>
                                        <p:cTn id="22" dur="1000"/>
                                        <p:tgtEl>
                                          <p:spTgt spid="1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
                                            <p:txEl>
                                              <p:pRg st="4" end="4"/>
                                            </p:txEl>
                                          </p:spTgt>
                                        </p:tgtEl>
                                        <p:attrNameLst>
                                          <p:attrName>style.visibility</p:attrName>
                                        </p:attrNameLst>
                                      </p:cBhvr>
                                      <p:to>
                                        <p:strVal val="visible"/>
                                      </p:to>
                                    </p:set>
                                    <p:animEffect transition="in" filter="fade">
                                      <p:cBhvr>
                                        <p:cTn id="27" dur="1000"/>
                                        <p:tgtEl>
                                          <p:spTgt spid="15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2">
                                            <p:txEl>
                                              <p:pRg st="5" end="5"/>
                                            </p:txEl>
                                          </p:spTgt>
                                        </p:tgtEl>
                                        <p:attrNameLst>
                                          <p:attrName>style.visibility</p:attrName>
                                        </p:attrNameLst>
                                      </p:cBhvr>
                                      <p:to>
                                        <p:strVal val="visible"/>
                                      </p:to>
                                    </p:set>
                                    <p:animEffect transition="in" filter="fade">
                                      <p:cBhvr>
                                        <p:cTn id="32" dur="1000"/>
                                        <p:tgtEl>
                                          <p:spTgt spid="15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2">
                                            <p:txEl>
                                              <p:pRg st="6" end="6"/>
                                            </p:txEl>
                                          </p:spTgt>
                                        </p:tgtEl>
                                        <p:attrNameLst>
                                          <p:attrName>style.visibility</p:attrName>
                                        </p:attrNameLst>
                                      </p:cBhvr>
                                      <p:to>
                                        <p:strVal val="visible"/>
                                      </p:to>
                                    </p:set>
                                    <p:animEffect transition="in" filter="fade">
                                      <p:cBhvr>
                                        <p:cTn id="37" dur="1000"/>
                                        <p:tgtEl>
                                          <p:spTgt spid="15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2">
                                            <p:txEl>
                                              <p:pRg st="7" end="7"/>
                                            </p:txEl>
                                          </p:spTgt>
                                        </p:tgtEl>
                                        <p:attrNameLst>
                                          <p:attrName>style.visibility</p:attrName>
                                        </p:attrNameLst>
                                      </p:cBhvr>
                                      <p:to>
                                        <p:strVal val="visible"/>
                                      </p:to>
                                    </p:set>
                                    <p:animEffect transition="in" filter="fade">
                                      <p:cBhvr>
                                        <p:cTn id="42" dur="1000"/>
                                        <p:tgtEl>
                                          <p:spTgt spid="15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3">
                                            <p:txEl>
                                              <p:pRg st="0" end="0"/>
                                            </p:txEl>
                                          </p:spTgt>
                                        </p:tgtEl>
                                        <p:attrNameLst>
                                          <p:attrName>style.visibility</p:attrName>
                                        </p:attrNameLst>
                                      </p:cBhvr>
                                      <p:to>
                                        <p:strVal val="visible"/>
                                      </p:to>
                                    </p:set>
                                    <p:animEffect transition="in" filter="fade">
                                      <p:cBhvr>
                                        <p:cTn id="47" dur="1000"/>
                                        <p:tgtEl>
                                          <p:spTgt spid="15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3">
                                            <p:txEl>
                                              <p:pRg st="1" end="1"/>
                                            </p:txEl>
                                          </p:spTgt>
                                        </p:tgtEl>
                                        <p:attrNameLst>
                                          <p:attrName>style.visibility</p:attrName>
                                        </p:attrNameLst>
                                      </p:cBhvr>
                                      <p:to>
                                        <p:strVal val="visible"/>
                                      </p:to>
                                    </p:set>
                                    <p:animEffect transition="in" filter="fade">
                                      <p:cBhvr>
                                        <p:cTn id="52" dur="1000"/>
                                        <p:tgtEl>
                                          <p:spTgt spid="153">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3">
                                            <p:txEl>
                                              <p:pRg st="2" end="2"/>
                                            </p:txEl>
                                          </p:spTgt>
                                        </p:tgtEl>
                                        <p:attrNameLst>
                                          <p:attrName>style.visibility</p:attrName>
                                        </p:attrNameLst>
                                      </p:cBhvr>
                                      <p:to>
                                        <p:strVal val="visible"/>
                                      </p:to>
                                    </p:set>
                                    <p:animEffect transition="in" filter="fade">
                                      <p:cBhvr>
                                        <p:cTn id="57" dur="1000"/>
                                        <p:tgtEl>
                                          <p:spTgt spid="153">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3">
                                            <p:txEl>
                                              <p:pRg st="3" end="3"/>
                                            </p:txEl>
                                          </p:spTgt>
                                        </p:tgtEl>
                                        <p:attrNameLst>
                                          <p:attrName>style.visibility</p:attrName>
                                        </p:attrNameLst>
                                      </p:cBhvr>
                                      <p:to>
                                        <p:strVal val="visible"/>
                                      </p:to>
                                    </p:set>
                                    <p:animEffect transition="in" filter="fade">
                                      <p:cBhvr>
                                        <p:cTn id="62" dur="1000"/>
                                        <p:tgtEl>
                                          <p:spTgt spid="153">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3">
                                            <p:txEl>
                                              <p:pRg st="4" end="4"/>
                                            </p:txEl>
                                          </p:spTgt>
                                        </p:tgtEl>
                                        <p:attrNameLst>
                                          <p:attrName>style.visibility</p:attrName>
                                        </p:attrNameLst>
                                      </p:cBhvr>
                                      <p:to>
                                        <p:strVal val="visible"/>
                                      </p:to>
                                    </p:set>
                                    <p:animEffect transition="in" filter="fade">
                                      <p:cBhvr>
                                        <p:cTn id="67" dur="1000"/>
                                        <p:tgtEl>
                                          <p:spTgt spid="1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Unsupervised Learning Algoritmaları</a:t>
            </a:r>
            <a:endParaRPr/>
          </a:p>
        </p:txBody>
      </p:sp>
      <p:sp>
        <p:nvSpPr>
          <p:cNvPr id="159" name="Google Shape;159;p33"/>
          <p:cNvSpPr txBox="1">
            <a:spLocks noGrp="1"/>
          </p:cNvSpPr>
          <p:nvPr>
            <p:ph type="body" idx="1"/>
          </p:nvPr>
        </p:nvSpPr>
        <p:spPr>
          <a:xfrm>
            <a:off x="311700" y="1152475"/>
            <a:ext cx="3999900" cy="3416400"/>
          </a:xfrm>
          <a:prstGeom prst="rect">
            <a:avLst/>
          </a:prstGeom>
          <a:ln>
            <a:noFill/>
          </a:ln>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tr" sz="1500" b="1"/>
              <a:t>Clustering</a:t>
            </a:r>
            <a:endParaRPr sz="1500" b="1"/>
          </a:p>
          <a:p>
            <a:pPr marL="457200" lvl="0" indent="-323850" algn="l" rtl="0">
              <a:spcBef>
                <a:spcPts val="0"/>
              </a:spcBef>
              <a:spcAft>
                <a:spcPts val="0"/>
              </a:spcAft>
              <a:buSzPts val="1500"/>
              <a:buChar char="●"/>
            </a:pPr>
            <a:r>
              <a:rPr lang="tr" sz="1500">
                <a:highlight>
                  <a:srgbClr val="C9DAF8"/>
                </a:highlight>
              </a:rPr>
              <a:t>Centroid-based</a:t>
            </a:r>
            <a:endParaRPr sz="1500">
              <a:highlight>
                <a:srgbClr val="C9DAF8"/>
              </a:highlight>
            </a:endParaRPr>
          </a:p>
          <a:p>
            <a:pPr marL="457200" lvl="0" indent="-323850" algn="l" rtl="0">
              <a:spcBef>
                <a:spcPts val="0"/>
              </a:spcBef>
              <a:spcAft>
                <a:spcPts val="0"/>
              </a:spcAft>
              <a:buSzPts val="1500"/>
              <a:buChar char="●"/>
            </a:pPr>
            <a:r>
              <a:rPr lang="tr" sz="1500">
                <a:highlight>
                  <a:srgbClr val="C9DAF8"/>
                </a:highlight>
              </a:rPr>
              <a:t>Density-based Spatial Clustering (DBSCAN)</a:t>
            </a:r>
            <a:endParaRPr sz="1500">
              <a:highlight>
                <a:srgbClr val="C9DAF8"/>
              </a:highlight>
            </a:endParaRPr>
          </a:p>
          <a:p>
            <a:pPr marL="457200" lvl="0" indent="-323850" algn="l" rtl="0">
              <a:spcBef>
                <a:spcPts val="0"/>
              </a:spcBef>
              <a:spcAft>
                <a:spcPts val="0"/>
              </a:spcAft>
              <a:buSzPts val="1500"/>
              <a:buChar char="●"/>
            </a:pPr>
            <a:r>
              <a:rPr lang="tr" sz="1500">
                <a:highlight>
                  <a:srgbClr val="C9DAF8"/>
                </a:highlight>
              </a:rPr>
              <a:t>Hierarchical Cluster Analysis (HCA)</a:t>
            </a:r>
            <a:r>
              <a:rPr lang="tr" sz="1500"/>
              <a:t> </a:t>
            </a:r>
            <a:endParaRPr sz="1500"/>
          </a:p>
          <a:p>
            <a:pPr marL="457200" lvl="0" indent="-323850" algn="l" rtl="0">
              <a:spcBef>
                <a:spcPts val="0"/>
              </a:spcBef>
              <a:spcAft>
                <a:spcPts val="0"/>
              </a:spcAft>
              <a:buSzPts val="1500"/>
              <a:buChar char="●"/>
            </a:pPr>
            <a:r>
              <a:rPr lang="tr" sz="1500">
                <a:highlight>
                  <a:srgbClr val="C9DAF8"/>
                </a:highlight>
              </a:rPr>
              <a:t>Affinity Propagation</a:t>
            </a:r>
            <a:endParaRPr sz="1500">
              <a:highlight>
                <a:srgbClr val="C9DAF8"/>
              </a:highlight>
            </a:endParaRPr>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Clr>
                <a:schemeClr val="dk1"/>
              </a:buClr>
              <a:buSzPts val="1100"/>
              <a:buFont typeface="Arial"/>
              <a:buNone/>
            </a:pPr>
            <a:r>
              <a:rPr lang="tr" sz="1500" b="1"/>
              <a:t>Anomaly Detection and Novelty Detection</a:t>
            </a:r>
            <a:endParaRPr sz="1500" b="1"/>
          </a:p>
          <a:p>
            <a:pPr marL="457200" lvl="0" indent="-323850" algn="l" rtl="0">
              <a:spcBef>
                <a:spcPts val="0"/>
              </a:spcBef>
              <a:spcAft>
                <a:spcPts val="0"/>
              </a:spcAft>
              <a:buSzPts val="1500"/>
              <a:buChar char="●"/>
            </a:pPr>
            <a:r>
              <a:rPr lang="tr" sz="1500"/>
              <a:t>One-class SVM</a:t>
            </a:r>
            <a:endParaRPr sz="1500"/>
          </a:p>
          <a:p>
            <a:pPr marL="457200" lvl="0" indent="-323850" algn="l" rtl="0">
              <a:spcBef>
                <a:spcPts val="0"/>
              </a:spcBef>
              <a:spcAft>
                <a:spcPts val="0"/>
              </a:spcAft>
              <a:buSzPts val="1500"/>
              <a:buChar char="●"/>
            </a:pPr>
            <a:r>
              <a:rPr lang="tr" sz="1500"/>
              <a:t>Isolation Forest </a:t>
            </a:r>
            <a:endParaRPr/>
          </a:p>
        </p:txBody>
      </p:sp>
      <p:sp>
        <p:nvSpPr>
          <p:cNvPr id="160" name="Google Shape;160;p3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1500" b="1"/>
              <a:t>Visualization and dimensionality reduction</a:t>
            </a:r>
            <a:endParaRPr sz="1500" b="1"/>
          </a:p>
          <a:p>
            <a:pPr marL="457200" lvl="0" indent="-323850" algn="l" rtl="0">
              <a:spcBef>
                <a:spcPts val="0"/>
              </a:spcBef>
              <a:spcAft>
                <a:spcPts val="0"/>
              </a:spcAft>
              <a:buSzPts val="1500"/>
              <a:buChar char="●"/>
            </a:pPr>
            <a:r>
              <a:rPr lang="tr" sz="1500">
                <a:highlight>
                  <a:srgbClr val="C9DAF8"/>
                </a:highlight>
              </a:rPr>
              <a:t>Principal Component Analysis (PCA) </a:t>
            </a:r>
            <a:endParaRPr sz="1500">
              <a:highlight>
                <a:srgbClr val="C9DAF8"/>
              </a:highlight>
            </a:endParaRPr>
          </a:p>
          <a:p>
            <a:pPr marL="457200" lvl="0" indent="-323850" algn="l" rtl="0">
              <a:spcBef>
                <a:spcPts val="0"/>
              </a:spcBef>
              <a:spcAft>
                <a:spcPts val="0"/>
              </a:spcAft>
              <a:buSzPts val="1500"/>
              <a:buChar char="●"/>
            </a:pPr>
            <a:r>
              <a:rPr lang="tr" sz="1500"/>
              <a:t>Kernel PCA </a:t>
            </a:r>
            <a:endParaRPr sz="1500"/>
          </a:p>
          <a:p>
            <a:pPr marL="457200" lvl="0" indent="-323850" algn="l" rtl="0">
              <a:spcBef>
                <a:spcPts val="0"/>
              </a:spcBef>
              <a:spcAft>
                <a:spcPts val="0"/>
              </a:spcAft>
              <a:buSzPts val="1500"/>
              <a:buChar char="●"/>
            </a:pPr>
            <a:r>
              <a:rPr lang="tr" sz="1500"/>
              <a:t>Locally Linear Embedding (LLE)</a:t>
            </a:r>
            <a:endParaRPr sz="1500"/>
          </a:p>
          <a:p>
            <a:pPr marL="457200" lvl="0" indent="-323850" algn="l" rtl="0">
              <a:spcBef>
                <a:spcPts val="0"/>
              </a:spcBef>
              <a:spcAft>
                <a:spcPts val="0"/>
              </a:spcAft>
              <a:buSzPts val="1500"/>
              <a:buChar char="●"/>
            </a:pPr>
            <a:r>
              <a:rPr lang="tr" sz="1500">
                <a:highlight>
                  <a:srgbClr val="C9DAF8"/>
                </a:highlight>
              </a:rPr>
              <a:t>t-Distributed Stochastic Neighbor Embedding (t-SNE)</a:t>
            </a:r>
            <a:endParaRPr sz="1500">
              <a:highlight>
                <a:srgbClr val="C9DAF8"/>
              </a:highlight>
            </a:endParaRPr>
          </a:p>
          <a:p>
            <a:pPr marL="0" lvl="0" indent="0" algn="l" rtl="0">
              <a:spcBef>
                <a:spcPts val="0"/>
              </a:spcBef>
              <a:spcAft>
                <a:spcPts val="0"/>
              </a:spcAft>
              <a:buNone/>
            </a:pPr>
            <a:endParaRPr sz="1500"/>
          </a:p>
          <a:p>
            <a:pPr marL="0" lvl="0" indent="0" algn="l" rtl="0">
              <a:spcBef>
                <a:spcPts val="0"/>
              </a:spcBef>
              <a:spcAft>
                <a:spcPts val="0"/>
              </a:spcAft>
              <a:buNone/>
            </a:pPr>
            <a:r>
              <a:rPr lang="tr" sz="1500" b="1"/>
              <a:t>Association rule learning </a:t>
            </a:r>
            <a:endParaRPr sz="1500" b="1"/>
          </a:p>
          <a:p>
            <a:pPr marL="457200" lvl="0" indent="-323850" algn="l" rtl="0">
              <a:spcBef>
                <a:spcPts val="0"/>
              </a:spcBef>
              <a:spcAft>
                <a:spcPts val="0"/>
              </a:spcAft>
              <a:buSzPts val="1500"/>
              <a:buChar char="●"/>
            </a:pPr>
            <a:r>
              <a:rPr lang="tr" sz="1500"/>
              <a:t>Apriori</a:t>
            </a:r>
            <a:endParaRPr sz="1500"/>
          </a:p>
          <a:p>
            <a:pPr marL="457200" lvl="0" indent="-323850" algn="l" rtl="0">
              <a:spcBef>
                <a:spcPts val="0"/>
              </a:spcBef>
              <a:spcAft>
                <a:spcPts val="0"/>
              </a:spcAft>
              <a:buSzPts val="1500"/>
              <a:buChar char="●"/>
            </a:pPr>
            <a:r>
              <a:rPr lang="tr" sz="1500"/>
              <a:t>Eclat </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Olasılık ve İstatistik</a:t>
            </a:r>
            <a:endParaRPr/>
          </a:p>
        </p:txBody>
      </p:sp>
      <p:sp>
        <p:nvSpPr>
          <p:cNvPr id="150" name="Google Shape;150;p27"/>
          <p:cNvSpPr txBox="1">
            <a:spLocks noGrp="1"/>
          </p:cNvSpPr>
          <p:nvPr>
            <p:ph type="body" idx="1"/>
          </p:nvPr>
        </p:nvSpPr>
        <p:spPr>
          <a:xfrm>
            <a:off x="1090150" y="1339621"/>
            <a:ext cx="14319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b="1"/>
              <a:t>Dağılımlar</a:t>
            </a:r>
            <a:endParaRPr b="1"/>
          </a:p>
        </p:txBody>
      </p:sp>
      <p:pic>
        <p:nvPicPr>
          <p:cNvPr id="151" name="Google Shape;151;p27"/>
          <p:cNvPicPr preferRelativeResize="0"/>
          <p:nvPr/>
        </p:nvPicPr>
        <p:blipFill>
          <a:blip r:embed="rId3">
            <a:alphaModFix/>
          </a:blip>
          <a:stretch>
            <a:fillRect/>
          </a:stretch>
        </p:blipFill>
        <p:spPr>
          <a:xfrm>
            <a:off x="171675" y="1965950"/>
            <a:ext cx="3268851" cy="1634425"/>
          </a:xfrm>
          <a:prstGeom prst="rect">
            <a:avLst/>
          </a:prstGeom>
          <a:noFill/>
          <a:ln>
            <a:noFill/>
          </a:ln>
        </p:spPr>
      </p:pic>
      <p:pic>
        <p:nvPicPr>
          <p:cNvPr id="152" name="Google Shape;152;p27"/>
          <p:cNvPicPr preferRelativeResize="0"/>
          <p:nvPr/>
        </p:nvPicPr>
        <p:blipFill>
          <a:blip r:embed="rId4">
            <a:alphaModFix/>
          </a:blip>
          <a:stretch>
            <a:fillRect/>
          </a:stretch>
        </p:blipFill>
        <p:spPr>
          <a:xfrm>
            <a:off x="6038463" y="2061751"/>
            <a:ext cx="2751174" cy="1442850"/>
          </a:xfrm>
          <a:prstGeom prst="rect">
            <a:avLst/>
          </a:prstGeom>
          <a:noFill/>
          <a:ln>
            <a:noFill/>
          </a:ln>
        </p:spPr>
      </p:pic>
      <p:pic>
        <p:nvPicPr>
          <p:cNvPr id="153" name="Google Shape;153;p27"/>
          <p:cNvPicPr preferRelativeResize="0"/>
          <p:nvPr/>
        </p:nvPicPr>
        <p:blipFill rotWithShape="1">
          <a:blip r:embed="rId5">
            <a:alphaModFix/>
          </a:blip>
          <a:srcRect l="31684" t="23544" r="32000" b="13935"/>
          <a:stretch/>
        </p:blipFill>
        <p:spPr>
          <a:xfrm>
            <a:off x="3630162" y="1965986"/>
            <a:ext cx="1883682" cy="1853100"/>
          </a:xfrm>
          <a:prstGeom prst="rect">
            <a:avLst/>
          </a:prstGeom>
          <a:noFill/>
          <a:ln>
            <a:noFill/>
          </a:ln>
        </p:spPr>
      </p:pic>
      <p:sp>
        <p:nvSpPr>
          <p:cNvPr id="154" name="Google Shape;154;p27"/>
          <p:cNvSpPr txBox="1"/>
          <p:nvPr/>
        </p:nvSpPr>
        <p:spPr>
          <a:xfrm>
            <a:off x="6472200" y="1324425"/>
            <a:ext cx="18837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Clr>
                <a:schemeClr val="dk1"/>
              </a:buClr>
              <a:buSzPts val="1100"/>
              <a:buFont typeface="Arial"/>
              <a:buNone/>
            </a:pPr>
            <a:r>
              <a:rPr lang="tr" b="1">
                <a:solidFill>
                  <a:schemeClr val="dk1"/>
                </a:solidFill>
                <a:latin typeface="Century"/>
                <a:ea typeface="Century"/>
                <a:cs typeface="Century"/>
                <a:sym typeface="Century"/>
              </a:rPr>
              <a:t>Betimsel İstatistik ve İstatistik Testleri</a:t>
            </a:r>
            <a:endParaRPr>
              <a:latin typeface="Century"/>
              <a:ea typeface="Century"/>
              <a:cs typeface="Century"/>
              <a:sym typeface="Century"/>
            </a:endParaRPr>
          </a:p>
        </p:txBody>
      </p:sp>
      <p:sp>
        <p:nvSpPr>
          <p:cNvPr id="155" name="Google Shape;155;p27"/>
          <p:cNvSpPr txBox="1"/>
          <p:nvPr/>
        </p:nvSpPr>
        <p:spPr>
          <a:xfrm>
            <a:off x="3000600" y="1339625"/>
            <a:ext cx="31428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Clr>
                <a:schemeClr val="dk1"/>
              </a:buClr>
              <a:buSzPts val="1100"/>
              <a:buFont typeface="Arial"/>
              <a:buNone/>
            </a:pPr>
            <a:r>
              <a:rPr lang="tr" b="1">
                <a:solidFill>
                  <a:schemeClr val="dk1"/>
                </a:solidFill>
                <a:latin typeface="Century"/>
                <a:ea typeface="Century"/>
                <a:cs typeface="Century"/>
                <a:sym typeface="Century"/>
              </a:rPr>
              <a:t>Model Performans Ölçümleri</a:t>
            </a:r>
            <a:endParaRPr>
              <a:latin typeface="Century"/>
              <a:ea typeface="Century"/>
              <a:cs typeface="Century"/>
              <a:sym typeface="Century"/>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5200"/>
              <a:t>Görselleştirme ve </a:t>
            </a:r>
            <a:endParaRPr sz="5200"/>
          </a:p>
          <a:p>
            <a:pPr marL="0" lvl="0" indent="0" algn="ctr" rtl="0">
              <a:spcBef>
                <a:spcPts val="0"/>
              </a:spcBef>
              <a:spcAft>
                <a:spcPts val="0"/>
              </a:spcAft>
              <a:buNone/>
            </a:pPr>
            <a:r>
              <a:rPr lang="tr" sz="5200"/>
              <a:t>Boyut Azaltma</a:t>
            </a:r>
            <a:endParaRPr sz="52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Principal Component Analysis (PCA)</a:t>
            </a:r>
            <a:endParaRPr/>
          </a:p>
        </p:txBody>
      </p:sp>
      <p:sp>
        <p:nvSpPr>
          <p:cNvPr id="171" name="Google Shape;171;p35"/>
          <p:cNvSpPr txBox="1">
            <a:spLocks noGrp="1"/>
          </p:cNvSpPr>
          <p:nvPr>
            <p:ph type="body" idx="1"/>
          </p:nvPr>
        </p:nvSpPr>
        <p:spPr>
          <a:xfrm>
            <a:off x="311700" y="1152475"/>
            <a:ext cx="4664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tr" sz="1500" b="1"/>
              <a:t>Temel Bileşen Analizi (PCA)</a:t>
            </a:r>
            <a:r>
              <a:rPr lang="tr" sz="1500"/>
              <a:t>, karmaşık bir veri kümesinin daha düşük bir boyuta nasıl indirgeneceğine dair bir yol haritası sağlar.</a:t>
            </a:r>
            <a:endParaRPr sz="1500"/>
          </a:p>
          <a:p>
            <a:pPr marL="0" lvl="0" indent="0" algn="l" rtl="0">
              <a:spcBef>
                <a:spcPts val="1200"/>
              </a:spcBef>
              <a:spcAft>
                <a:spcPts val="0"/>
              </a:spcAft>
              <a:buClr>
                <a:schemeClr val="dk1"/>
              </a:buClr>
              <a:buSzPts val="1100"/>
              <a:buFont typeface="Arial"/>
              <a:buNone/>
            </a:pPr>
            <a:r>
              <a:rPr lang="tr" sz="1500"/>
              <a:t>PCA algoritması verilerdeki temel özellikleri yakalayarak daha az sayıda değişken ile göstermeye çalışır.</a:t>
            </a:r>
            <a:endParaRPr sz="1500"/>
          </a:p>
          <a:p>
            <a:pPr marL="0" lvl="0" indent="0" algn="l" rtl="0">
              <a:spcBef>
                <a:spcPts val="1200"/>
              </a:spcBef>
              <a:spcAft>
                <a:spcPts val="1200"/>
              </a:spcAft>
              <a:buClr>
                <a:schemeClr val="dk1"/>
              </a:buClr>
              <a:buSzPts val="1100"/>
              <a:buFont typeface="Arial"/>
              <a:buNone/>
            </a:pPr>
            <a:r>
              <a:rPr lang="tr" sz="1500"/>
              <a:t>Büyük ve karmaşık veri kümelerinden ilgili bilgileri çıkartmak için boyut değiştirme, döndürme, boyut eğimi değiştirme gibi yöntemler kullanır.</a:t>
            </a:r>
            <a:endParaRPr sz="1500"/>
          </a:p>
        </p:txBody>
      </p:sp>
      <p:pic>
        <p:nvPicPr>
          <p:cNvPr id="172" name="Google Shape;172;p35"/>
          <p:cNvPicPr preferRelativeResize="0"/>
          <p:nvPr/>
        </p:nvPicPr>
        <p:blipFill>
          <a:blip r:embed="rId3">
            <a:alphaModFix/>
          </a:blip>
          <a:stretch>
            <a:fillRect/>
          </a:stretch>
        </p:blipFill>
        <p:spPr>
          <a:xfrm>
            <a:off x="5021100" y="1286901"/>
            <a:ext cx="3811200" cy="3147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Adım Adım PCA</a:t>
            </a:r>
            <a:endParaRPr/>
          </a:p>
        </p:txBody>
      </p:sp>
      <p:sp>
        <p:nvSpPr>
          <p:cNvPr id="178" name="Google Shape;178;p36"/>
          <p:cNvSpPr txBox="1">
            <a:spLocks noGrp="1"/>
          </p:cNvSpPr>
          <p:nvPr>
            <p:ph type="body" idx="1"/>
          </p:nvPr>
        </p:nvSpPr>
        <p:spPr>
          <a:xfrm>
            <a:off x="311700" y="1152475"/>
            <a:ext cx="4307700" cy="34164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dk1"/>
              </a:buClr>
              <a:buSzPts val="1100"/>
              <a:buFont typeface="Arial"/>
              <a:buNone/>
            </a:pPr>
            <a:r>
              <a:rPr lang="tr" b="1"/>
              <a:t>Adım 1:</a:t>
            </a:r>
            <a:r>
              <a:rPr lang="tr"/>
              <a:t> Veri Kümesini standartlaştırın</a:t>
            </a:r>
            <a:endParaRPr/>
          </a:p>
          <a:p>
            <a:pPr marL="0" lvl="0" indent="0" algn="l" rtl="0">
              <a:lnSpc>
                <a:spcPct val="95000"/>
              </a:lnSpc>
              <a:spcBef>
                <a:spcPts val="1200"/>
              </a:spcBef>
              <a:spcAft>
                <a:spcPts val="0"/>
              </a:spcAft>
              <a:buClr>
                <a:schemeClr val="dk1"/>
              </a:buClr>
              <a:buSzPts val="1100"/>
              <a:buFont typeface="Arial"/>
              <a:buNone/>
            </a:pPr>
            <a:r>
              <a:rPr lang="tr" b="1"/>
              <a:t>Adım 2:</a:t>
            </a:r>
            <a:r>
              <a:rPr lang="tr"/>
              <a:t> Veri kümesindeki özellikler için Covariance matrisini hesaplayın</a:t>
            </a:r>
            <a:endParaRPr/>
          </a:p>
          <a:p>
            <a:pPr marL="0" lvl="0" indent="0" algn="l" rtl="0">
              <a:lnSpc>
                <a:spcPct val="95000"/>
              </a:lnSpc>
              <a:spcBef>
                <a:spcPts val="1200"/>
              </a:spcBef>
              <a:spcAft>
                <a:spcPts val="0"/>
              </a:spcAft>
              <a:buClr>
                <a:schemeClr val="dk1"/>
              </a:buClr>
              <a:buSzPts val="1100"/>
              <a:buFont typeface="Arial"/>
              <a:buNone/>
            </a:pPr>
            <a:r>
              <a:rPr lang="tr" b="1"/>
              <a:t>Adım 3:</a:t>
            </a:r>
            <a:r>
              <a:rPr lang="tr"/>
              <a:t> Covariance matrisi için özdeğerleri ve özvektörleri hesaplayın</a:t>
            </a:r>
            <a:endParaRPr/>
          </a:p>
          <a:p>
            <a:pPr marL="0" lvl="0" indent="0" algn="l" rtl="0">
              <a:lnSpc>
                <a:spcPct val="95000"/>
              </a:lnSpc>
              <a:spcBef>
                <a:spcPts val="1200"/>
              </a:spcBef>
              <a:spcAft>
                <a:spcPts val="0"/>
              </a:spcAft>
              <a:buClr>
                <a:schemeClr val="dk1"/>
              </a:buClr>
              <a:buSzPts val="1100"/>
              <a:buFont typeface="Arial"/>
              <a:buNone/>
            </a:pPr>
            <a:r>
              <a:rPr lang="tr" b="1"/>
              <a:t>Adım 4:</a:t>
            </a:r>
            <a:r>
              <a:rPr lang="tr"/>
              <a:t> Özdeğerleri ve bunlara karşılık gelen özvektörleri hesaplayın</a:t>
            </a:r>
            <a:endParaRPr/>
          </a:p>
          <a:p>
            <a:pPr marL="0" lvl="0" indent="0" algn="l" rtl="0">
              <a:lnSpc>
                <a:spcPct val="95000"/>
              </a:lnSpc>
              <a:spcBef>
                <a:spcPts val="1200"/>
              </a:spcBef>
              <a:spcAft>
                <a:spcPts val="0"/>
              </a:spcAft>
              <a:buClr>
                <a:schemeClr val="dk1"/>
              </a:buClr>
              <a:buSzPts val="1100"/>
              <a:buFont typeface="Arial"/>
              <a:buNone/>
            </a:pPr>
            <a:r>
              <a:rPr lang="tr" b="1"/>
              <a:t>Adım 5:</a:t>
            </a:r>
            <a:r>
              <a:rPr lang="tr"/>
              <a:t> k özdeğerini seçin ve bir özvektör matrisi oluşturun</a:t>
            </a:r>
            <a:endParaRPr/>
          </a:p>
          <a:p>
            <a:pPr marL="0" lvl="0" indent="0" algn="l" rtl="0">
              <a:lnSpc>
                <a:spcPct val="95000"/>
              </a:lnSpc>
              <a:spcBef>
                <a:spcPts val="1200"/>
              </a:spcBef>
              <a:spcAft>
                <a:spcPts val="1200"/>
              </a:spcAft>
              <a:buNone/>
            </a:pPr>
            <a:r>
              <a:rPr lang="tr" b="1"/>
              <a:t>Adım 6:</a:t>
            </a:r>
            <a:r>
              <a:rPr lang="tr"/>
              <a:t> Orjinal matrisi dönüştürün</a:t>
            </a:r>
            <a:endParaRPr/>
          </a:p>
        </p:txBody>
      </p:sp>
      <p:pic>
        <p:nvPicPr>
          <p:cNvPr id="179" name="Google Shape;179;p36"/>
          <p:cNvPicPr preferRelativeResize="0"/>
          <p:nvPr/>
        </p:nvPicPr>
        <p:blipFill rotWithShape="1">
          <a:blip r:embed="rId3">
            <a:alphaModFix/>
          </a:blip>
          <a:srcRect l="2515" b="2723"/>
          <a:stretch/>
        </p:blipFill>
        <p:spPr>
          <a:xfrm>
            <a:off x="4524600" y="1231788"/>
            <a:ext cx="4307700" cy="2679927"/>
          </a:xfrm>
          <a:prstGeom prst="rect">
            <a:avLst/>
          </a:prstGeom>
          <a:noFill/>
          <a:ln>
            <a:noFill/>
          </a:ln>
        </p:spPr>
      </p:pic>
      <p:pic>
        <p:nvPicPr>
          <p:cNvPr id="180" name="Google Shape;180;p36"/>
          <p:cNvPicPr preferRelativeResize="0"/>
          <p:nvPr/>
        </p:nvPicPr>
        <p:blipFill>
          <a:blip r:embed="rId4">
            <a:alphaModFix/>
          </a:blip>
          <a:stretch>
            <a:fillRect/>
          </a:stretch>
        </p:blipFill>
        <p:spPr>
          <a:xfrm>
            <a:off x="8534300" y="4409925"/>
            <a:ext cx="572700" cy="57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10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1000"/>
                                        <p:tgtEl>
                                          <p:spTgt spid="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xEl>
                                              <p:pRg st="2" end="2"/>
                                            </p:txEl>
                                          </p:spTgt>
                                        </p:tgtEl>
                                        <p:attrNameLst>
                                          <p:attrName>style.visibility</p:attrName>
                                        </p:attrNameLst>
                                      </p:cBhvr>
                                      <p:to>
                                        <p:strVal val="visible"/>
                                      </p:to>
                                    </p:set>
                                    <p:animEffect transition="in" filter="fade">
                                      <p:cBhvr>
                                        <p:cTn id="17" dur="1000"/>
                                        <p:tgtEl>
                                          <p:spTgt spid="1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8">
                                            <p:txEl>
                                              <p:pRg st="3" end="3"/>
                                            </p:txEl>
                                          </p:spTgt>
                                        </p:tgtEl>
                                        <p:attrNameLst>
                                          <p:attrName>style.visibility</p:attrName>
                                        </p:attrNameLst>
                                      </p:cBhvr>
                                      <p:to>
                                        <p:strVal val="visible"/>
                                      </p:to>
                                    </p:set>
                                    <p:animEffect transition="in" filter="fade">
                                      <p:cBhvr>
                                        <p:cTn id="22" dur="1000"/>
                                        <p:tgtEl>
                                          <p:spTgt spid="1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xEl>
                                              <p:pRg st="4" end="4"/>
                                            </p:txEl>
                                          </p:spTgt>
                                        </p:tgtEl>
                                        <p:attrNameLst>
                                          <p:attrName>style.visibility</p:attrName>
                                        </p:attrNameLst>
                                      </p:cBhvr>
                                      <p:to>
                                        <p:strVal val="visible"/>
                                      </p:to>
                                    </p:set>
                                    <p:animEffect transition="in" filter="fade">
                                      <p:cBhvr>
                                        <p:cTn id="27" dur="1000"/>
                                        <p:tgtEl>
                                          <p:spTgt spid="17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8">
                                            <p:txEl>
                                              <p:pRg st="5" end="5"/>
                                            </p:txEl>
                                          </p:spTgt>
                                        </p:tgtEl>
                                        <p:attrNameLst>
                                          <p:attrName>style.visibility</p:attrName>
                                        </p:attrNameLst>
                                      </p:cBhvr>
                                      <p:to>
                                        <p:strVal val="visible"/>
                                      </p:to>
                                    </p:set>
                                    <p:animEffect transition="in" filter="fade">
                                      <p:cBhvr>
                                        <p:cTn id="32" dur="1000"/>
                                        <p:tgtEl>
                                          <p:spTgt spid="1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tr" sz="2500"/>
              <a:t>t-Distributed Stochastic Neighbor Embedding (t-SNE)</a:t>
            </a:r>
            <a:endParaRPr sz="2500"/>
          </a:p>
        </p:txBody>
      </p:sp>
      <p:sp>
        <p:nvSpPr>
          <p:cNvPr id="186" name="Google Shape;186;p37"/>
          <p:cNvSpPr txBox="1">
            <a:spLocks noGrp="1"/>
          </p:cNvSpPr>
          <p:nvPr>
            <p:ph type="body" idx="1"/>
          </p:nvPr>
        </p:nvSpPr>
        <p:spPr>
          <a:xfrm>
            <a:off x="311700" y="1152475"/>
            <a:ext cx="4454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1500"/>
              <a:t>Benzer örnekleri yakın, farklı örnekleri ayrı tutmaya çalışırken boyutluluğu azaltır. </a:t>
            </a:r>
            <a:endParaRPr sz="1500"/>
          </a:p>
          <a:p>
            <a:pPr marL="0" lvl="0" indent="0" algn="l" rtl="0">
              <a:spcBef>
                <a:spcPts val="1200"/>
              </a:spcBef>
              <a:spcAft>
                <a:spcPts val="0"/>
              </a:spcAft>
              <a:buNone/>
            </a:pPr>
            <a:r>
              <a:rPr lang="tr" sz="1500"/>
              <a:t>t-SNE algoritmasının ana fikri, noktalar arası uzaklıkları olabildiğince korumak ve düşük boyutlu bir temsil bulmaktır.</a:t>
            </a:r>
            <a:endParaRPr sz="1500"/>
          </a:p>
          <a:p>
            <a:pPr marL="0" lvl="0" indent="0" algn="l" rtl="0">
              <a:spcBef>
                <a:spcPts val="1200"/>
              </a:spcBef>
              <a:spcAft>
                <a:spcPts val="0"/>
              </a:spcAft>
              <a:buNone/>
            </a:pPr>
            <a:r>
              <a:rPr lang="tr" sz="1500"/>
              <a:t>Çoğunlukla görselleştirme için, özellikle yüksek boyutlu uzayda örnek kümelerini görselleştirmek için kullanılır.</a:t>
            </a:r>
            <a:endParaRPr sz="1500"/>
          </a:p>
          <a:p>
            <a:pPr marL="0" lvl="0" indent="0" algn="l" rtl="0">
              <a:spcBef>
                <a:spcPts val="1200"/>
              </a:spcBef>
              <a:spcAft>
                <a:spcPts val="1200"/>
              </a:spcAft>
              <a:buNone/>
            </a:pPr>
            <a:r>
              <a:rPr lang="tr" sz="1300" i="1">
                <a:solidFill>
                  <a:srgbClr val="4A4A4A"/>
                </a:solidFill>
              </a:rPr>
              <a:t>MNIST fashion görüntülerini 2D olarak görselleştirmek örneklerden biridir. </a:t>
            </a:r>
            <a:endParaRPr sz="1300" i="1">
              <a:solidFill>
                <a:srgbClr val="4A4A4A"/>
              </a:solidFill>
            </a:endParaRPr>
          </a:p>
        </p:txBody>
      </p:sp>
      <p:pic>
        <p:nvPicPr>
          <p:cNvPr id="187" name="Google Shape;187;p37"/>
          <p:cNvPicPr preferRelativeResize="0"/>
          <p:nvPr/>
        </p:nvPicPr>
        <p:blipFill>
          <a:blip r:embed="rId3">
            <a:alphaModFix/>
          </a:blip>
          <a:stretch>
            <a:fillRect/>
          </a:stretch>
        </p:blipFill>
        <p:spPr>
          <a:xfrm>
            <a:off x="4907525" y="1295213"/>
            <a:ext cx="3924775" cy="3130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5200"/>
              <a:t>Kümeleme</a:t>
            </a:r>
            <a:endParaRPr sz="52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Kümeleme (Clustering)</a:t>
            </a:r>
            <a:endParaRPr/>
          </a:p>
        </p:txBody>
      </p:sp>
      <p:sp>
        <p:nvSpPr>
          <p:cNvPr id="198" name="Google Shape;198;p39"/>
          <p:cNvSpPr txBox="1">
            <a:spLocks noGrp="1"/>
          </p:cNvSpPr>
          <p:nvPr>
            <p:ph type="body" idx="1"/>
          </p:nvPr>
        </p:nvSpPr>
        <p:spPr>
          <a:xfrm>
            <a:off x="311700" y="1152475"/>
            <a:ext cx="46065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tr" sz="1500">
                <a:highlight>
                  <a:schemeClr val="lt1"/>
                </a:highlight>
              </a:rPr>
              <a:t>Verileri benzer olan gruplar halinde organize etme sürecidir. </a:t>
            </a:r>
            <a:endParaRPr sz="1500">
              <a:highlight>
                <a:schemeClr val="lt1"/>
              </a:highlight>
            </a:endParaRPr>
          </a:p>
          <a:p>
            <a:pPr marL="0" lvl="0" indent="0" algn="l" rtl="0">
              <a:lnSpc>
                <a:spcPct val="135714"/>
              </a:lnSpc>
              <a:spcBef>
                <a:spcPts val="0"/>
              </a:spcBef>
              <a:spcAft>
                <a:spcPts val="0"/>
              </a:spcAft>
              <a:buClr>
                <a:schemeClr val="dk1"/>
              </a:buClr>
              <a:buSzPts val="1100"/>
              <a:buFont typeface="Arial"/>
              <a:buNone/>
            </a:pPr>
            <a:endParaRPr sz="1500">
              <a:highlight>
                <a:schemeClr val="lt1"/>
              </a:highlight>
            </a:endParaRPr>
          </a:p>
          <a:p>
            <a:pPr marL="0" lvl="0" indent="0" algn="l" rtl="0">
              <a:lnSpc>
                <a:spcPct val="135714"/>
              </a:lnSpc>
              <a:spcBef>
                <a:spcPts val="0"/>
              </a:spcBef>
              <a:spcAft>
                <a:spcPts val="0"/>
              </a:spcAft>
              <a:buClr>
                <a:schemeClr val="dk1"/>
              </a:buClr>
              <a:buSzPts val="1100"/>
              <a:buFont typeface="Arial"/>
              <a:buNone/>
            </a:pPr>
            <a:r>
              <a:rPr lang="tr" sz="1500"/>
              <a:t>Kümeleme sayesinde </a:t>
            </a:r>
            <a:r>
              <a:rPr lang="tr" sz="1500">
                <a:highlight>
                  <a:srgbClr val="C9DAF8"/>
                </a:highlight>
              </a:rPr>
              <a:t>etiketlenmemiş</a:t>
            </a:r>
            <a:r>
              <a:rPr lang="tr" sz="1500">
                <a:highlight>
                  <a:schemeClr val="lt1"/>
                </a:highlight>
              </a:rPr>
              <a:t> veriler tanımlanır ve aralarında benzerlik bularak gruplandırma yapılır. </a:t>
            </a:r>
            <a:endParaRPr sz="1500">
              <a:highlight>
                <a:schemeClr val="lt1"/>
              </a:highlight>
            </a:endParaRPr>
          </a:p>
          <a:p>
            <a:pPr marL="0" lvl="0" indent="0" algn="l" rtl="0">
              <a:lnSpc>
                <a:spcPct val="135714"/>
              </a:lnSpc>
              <a:spcBef>
                <a:spcPts val="0"/>
              </a:spcBef>
              <a:spcAft>
                <a:spcPts val="0"/>
              </a:spcAft>
              <a:buClr>
                <a:schemeClr val="dk1"/>
              </a:buClr>
              <a:buSzPts val="1100"/>
              <a:buFont typeface="Arial"/>
              <a:buNone/>
            </a:pPr>
            <a:endParaRPr sz="1500">
              <a:highlight>
                <a:schemeClr val="lt1"/>
              </a:highlight>
            </a:endParaRPr>
          </a:p>
          <a:p>
            <a:pPr marL="0" lvl="0" indent="0" algn="l" rtl="0">
              <a:lnSpc>
                <a:spcPct val="135714"/>
              </a:lnSpc>
              <a:spcBef>
                <a:spcPts val="0"/>
              </a:spcBef>
              <a:spcAft>
                <a:spcPts val="0"/>
              </a:spcAft>
              <a:buClr>
                <a:schemeClr val="dk1"/>
              </a:buClr>
              <a:buSzPts val="1100"/>
              <a:buFont typeface="Arial"/>
              <a:buNone/>
            </a:pPr>
            <a:r>
              <a:rPr lang="tr" sz="1500">
                <a:highlight>
                  <a:schemeClr val="lt1"/>
                </a:highlight>
              </a:rPr>
              <a:t>Olası benzerliklere sahip nesneler bir grup oluştururken, benzerliği az ya da hiç bulunmayan veriler farklı gruplarda kalır.</a:t>
            </a:r>
            <a:endParaRPr sz="1500">
              <a:highlight>
                <a:schemeClr val="lt1"/>
              </a:highlight>
            </a:endParaRPr>
          </a:p>
          <a:p>
            <a:pPr marL="0" lvl="0" indent="0" algn="l" rtl="0">
              <a:lnSpc>
                <a:spcPct val="135714"/>
              </a:lnSpc>
              <a:spcBef>
                <a:spcPts val="0"/>
              </a:spcBef>
              <a:spcAft>
                <a:spcPts val="0"/>
              </a:spcAft>
              <a:buClr>
                <a:schemeClr val="dk1"/>
              </a:buClr>
              <a:buSzPts val="1100"/>
              <a:buFont typeface="Arial"/>
              <a:buNone/>
            </a:pPr>
            <a:endParaRPr sz="1500">
              <a:highlight>
                <a:schemeClr val="lt1"/>
              </a:highlight>
            </a:endParaRPr>
          </a:p>
          <a:p>
            <a:pPr marL="0" lvl="0" indent="0" algn="l" rtl="0">
              <a:lnSpc>
                <a:spcPct val="135714"/>
              </a:lnSpc>
              <a:spcBef>
                <a:spcPts val="0"/>
              </a:spcBef>
              <a:spcAft>
                <a:spcPts val="0"/>
              </a:spcAft>
              <a:buClr>
                <a:schemeClr val="dk1"/>
              </a:buClr>
              <a:buSzPts val="1100"/>
              <a:buFont typeface="Arial"/>
              <a:buNone/>
            </a:pPr>
            <a:endParaRPr sz="1500">
              <a:highlight>
                <a:schemeClr val="lt1"/>
              </a:highlight>
            </a:endParaRPr>
          </a:p>
        </p:txBody>
      </p:sp>
      <p:pic>
        <p:nvPicPr>
          <p:cNvPr id="199" name="Google Shape;199;p39"/>
          <p:cNvPicPr preferRelativeResize="0"/>
          <p:nvPr/>
        </p:nvPicPr>
        <p:blipFill>
          <a:blip r:embed="rId3">
            <a:alphaModFix/>
          </a:blip>
          <a:stretch>
            <a:fillRect/>
          </a:stretch>
        </p:blipFill>
        <p:spPr>
          <a:xfrm>
            <a:off x="5068150" y="863175"/>
            <a:ext cx="3712675" cy="39950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animEffect transition="in" filter="fade">
                                      <p:cBhvr>
                                        <p:cTn id="7" dur="1000"/>
                                        <p:tgtEl>
                                          <p:spTgt spid="1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xEl>
                                              <p:pRg st="1" end="1"/>
                                            </p:txEl>
                                          </p:spTgt>
                                        </p:tgtEl>
                                        <p:attrNameLst>
                                          <p:attrName>style.visibility</p:attrName>
                                        </p:attrNameLst>
                                      </p:cBhvr>
                                      <p:to>
                                        <p:strVal val="visible"/>
                                      </p:to>
                                    </p:set>
                                    <p:animEffect transition="in" filter="fade">
                                      <p:cBhvr>
                                        <p:cTn id="12" dur="1000"/>
                                        <p:tgtEl>
                                          <p:spTgt spid="1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xEl>
                                              <p:pRg st="2" end="2"/>
                                            </p:txEl>
                                          </p:spTgt>
                                        </p:tgtEl>
                                        <p:attrNameLst>
                                          <p:attrName>style.visibility</p:attrName>
                                        </p:attrNameLst>
                                      </p:cBhvr>
                                      <p:to>
                                        <p:strVal val="visible"/>
                                      </p:to>
                                    </p:set>
                                    <p:animEffect transition="in" filter="fade">
                                      <p:cBhvr>
                                        <p:cTn id="17" dur="1000"/>
                                        <p:tgtEl>
                                          <p:spTgt spid="1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8">
                                            <p:txEl>
                                              <p:pRg st="3" end="3"/>
                                            </p:txEl>
                                          </p:spTgt>
                                        </p:tgtEl>
                                        <p:attrNameLst>
                                          <p:attrName>style.visibility</p:attrName>
                                        </p:attrNameLst>
                                      </p:cBhvr>
                                      <p:to>
                                        <p:strVal val="visible"/>
                                      </p:to>
                                    </p:set>
                                    <p:animEffect transition="in" filter="fade">
                                      <p:cBhvr>
                                        <p:cTn id="22" dur="1000"/>
                                        <p:tgtEl>
                                          <p:spTgt spid="1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8">
                                            <p:txEl>
                                              <p:pRg st="4" end="4"/>
                                            </p:txEl>
                                          </p:spTgt>
                                        </p:tgtEl>
                                        <p:attrNameLst>
                                          <p:attrName>style.visibility</p:attrName>
                                        </p:attrNameLst>
                                      </p:cBhvr>
                                      <p:to>
                                        <p:strVal val="visible"/>
                                      </p:to>
                                    </p:set>
                                    <p:animEffect transition="in" filter="fade">
                                      <p:cBhvr>
                                        <p:cTn id="27" dur="1000"/>
                                        <p:tgtEl>
                                          <p:spTgt spid="1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8">
                                            <p:txEl>
                                              <p:pRg st="5" end="5"/>
                                            </p:txEl>
                                          </p:spTgt>
                                        </p:tgtEl>
                                        <p:attrNameLst>
                                          <p:attrName>style.visibility</p:attrName>
                                        </p:attrNameLst>
                                      </p:cBhvr>
                                      <p:to>
                                        <p:strVal val="visible"/>
                                      </p:to>
                                    </p:set>
                                    <p:animEffect transition="in" filter="fade">
                                      <p:cBhvr>
                                        <p:cTn id="32" dur="1000"/>
                                        <p:tgtEl>
                                          <p:spTgt spid="1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8">
                                            <p:txEl>
                                              <p:pRg st="6" end="6"/>
                                            </p:txEl>
                                          </p:spTgt>
                                        </p:tgtEl>
                                        <p:attrNameLst>
                                          <p:attrName>style.visibility</p:attrName>
                                        </p:attrNameLst>
                                      </p:cBhvr>
                                      <p:to>
                                        <p:strVal val="visible"/>
                                      </p:to>
                                    </p:set>
                                    <p:animEffect transition="in" filter="fade">
                                      <p:cBhvr>
                                        <p:cTn id="37" dur="1000"/>
                                        <p:tgtEl>
                                          <p:spTgt spid="1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Clustering Tipleri</a:t>
            </a:r>
            <a:endParaRPr/>
          </a:p>
        </p:txBody>
      </p:sp>
      <p:sp>
        <p:nvSpPr>
          <p:cNvPr id="205" name="Google Shape;205;p40"/>
          <p:cNvSpPr txBox="1">
            <a:spLocks noGrp="1"/>
          </p:cNvSpPr>
          <p:nvPr>
            <p:ph type="body" idx="1"/>
          </p:nvPr>
        </p:nvSpPr>
        <p:spPr>
          <a:xfrm>
            <a:off x="311700" y="1152475"/>
            <a:ext cx="5022600" cy="117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tr"/>
              <a:t>Affinity Propagation</a:t>
            </a:r>
            <a:endParaRPr/>
          </a:p>
          <a:p>
            <a:pPr marL="457200" lvl="0" indent="-317500" algn="l" rtl="0">
              <a:spcBef>
                <a:spcPts val="0"/>
              </a:spcBef>
              <a:spcAft>
                <a:spcPts val="0"/>
              </a:spcAft>
              <a:buSzPts val="1400"/>
              <a:buChar char="●"/>
            </a:pPr>
            <a:r>
              <a:rPr lang="tr"/>
              <a:t>Hierarchical Cluster Analysis (HCA)</a:t>
            </a:r>
            <a:endParaRPr/>
          </a:p>
          <a:p>
            <a:pPr marL="457200" lvl="0" indent="-317500" algn="l" rtl="0">
              <a:spcBef>
                <a:spcPts val="0"/>
              </a:spcBef>
              <a:spcAft>
                <a:spcPts val="0"/>
              </a:spcAft>
              <a:buSzPts val="1400"/>
              <a:buChar char="●"/>
            </a:pPr>
            <a:r>
              <a:rPr lang="tr"/>
              <a:t>Density-based Spatial Clustering (DBSCAN)</a:t>
            </a:r>
            <a:endParaRPr/>
          </a:p>
          <a:p>
            <a:pPr marL="457200" lvl="0" indent="-317500" algn="l" rtl="0">
              <a:lnSpc>
                <a:spcPct val="115000"/>
              </a:lnSpc>
              <a:spcBef>
                <a:spcPts val="0"/>
              </a:spcBef>
              <a:spcAft>
                <a:spcPts val="0"/>
              </a:spcAft>
              <a:buSzPts val="1400"/>
              <a:buChar char="●"/>
            </a:pPr>
            <a:r>
              <a:rPr lang="tr"/>
              <a:t>Centroid-based</a:t>
            </a:r>
            <a:endParaRPr/>
          </a:p>
        </p:txBody>
      </p:sp>
      <p:pic>
        <p:nvPicPr>
          <p:cNvPr id="206" name="Google Shape;206;p40"/>
          <p:cNvPicPr preferRelativeResize="0"/>
          <p:nvPr/>
        </p:nvPicPr>
        <p:blipFill rotWithShape="1">
          <a:blip r:embed="rId3">
            <a:alphaModFix/>
          </a:blip>
          <a:srcRect t="19432"/>
          <a:stretch/>
        </p:blipFill>
        <p:spPr>
          <a:xfrm>
            <a:off x="930775" y="2790925"/>
            <a:ext cx="5320539" cy="1733550"/>
          </a:xfrm>
          <a:prstGeom prst="rect">
            <a:avLst/>
          </a:prstGeom>
          <a:noFill/>
          <a:ln>
            <a:noFill/>
          </a:ln>
        </p:spPr>
      </p:pic>
      <p:pic>
        <p:nvPicPr>
          <p:cNvPr id="207" name="Google Shape;207;p40"/>
          <p:cNvPicPr preferRelativeResize="0"/>
          <p:nvPr/>
        </p:nvPicPr>
        <p:blipFill rotWithShape="1">
          <a:blip r:embed="rId4">
            <a:alphaModFix/>
          </a:blip>
          <a:srcRect t="5689" r="4534" b="8760"/>
          <a:stretch/>
        </p:blipFill>
        <p:spPr>
          <a:xfrm>
            <a:off x="6333050" y="2751788"/>
            <a:ext cx="1879025" cy="1811825"/>
          </a:xfrm>
          <a:prstGeom prst="rect">
            <a:avLst/>
          </a:prstGeom>
          <a:noFill/>
          <a:ln>
            <a:noFill/>
          </a:ln>
        </p:spPr>
      </p:pic>
      <p:pic>
        <p:nvPicPr>
          <p:cNvPr id="208" name="Google Shape;208;p40"/>
          <p:cNvPicPr preferRelativeResize="0"/>
          <p:nvPr/>
        </p:nvPicPr>
        <p:blipFill>
          <a:blip r:embed="rId5">
            <a:alphaModFix/>
          </a:blip>
          <a:stretch>
            <a:fillRect/>
          </a:stretch>
        </p:blipFill>
        <p:spPr>
          <a:xfrm>
            <a:off x="5501943" y="810150"/>
            <a:ext cx="2680109" cy="186304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Affinity Propagation</a:t>
            </a:r>
            <a:endParaRPr/>
          </a:p>
        </p:txBody>
      </p:sp>
      <p:sp>
        <p:nvSpPr>
          <p:cNvPr id="214" name="Google Shape;214;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tr" sz="1500"/>
              <a:t>Özellikle örnek ve küme sayımızın bilinmediği problemlerde kullandığımız bir kümeleme algoritmasıdır. </a:t>
            </a:r>
            <a:endParaRPr sz="1500"/>
          </a:p>
          <a:p>
            <a:pPr marL="0" lvl="0" indent="0" algn="l" rtl="0">
              <a:spcBef>
                <a:spcPts val="1200"/>
              </a:spcBef>
              <a:spcAft>
                <a:spcPts val="0"/>
              </a:spcAft>
              <a:buNone/>
            </a:pPr>
            <a:r>
              <a:rPr lang="tr" sz="1500"/>
              <a:t>Her veri noktasını ağdaki bir düğüm olarak görür ve tüm veri noktalarını potansiyel örnekler olarak değerlendirir. </a:t>
            </a:r>
            <a:endParaRPr sz="1500"/>
          </a:p>
          <a:p>
            <a:pPr marL="0" lvl="0" indent="0" algn="l" rtl="0">
              <a:spcBef>
                <a:spcPts val="1200"/>
              </a:spcBef>
              <a:spcAft>
                <a:spcPts val="0"/>
              </a:spcAft>
              <a:buNone/>
            </a:pPr>
            <a:r>
              <a:rPr lang="tr" sz="1500"/>
              <a:t>Veri noktaları arasındaki benzerliklere dayalı olarak çalışır.</a:t>
            </a:r>
            <a:endParaRPr sz="1500"/>
          </a:p>
          <a:p>
            <a:pPr marL="0" lvl="0" indent="0" algn="l" rtl="0">
              <a:spcBef>
                <a:spcPts val="1200"/>
              </a:spcBef>
              <a:spcAft>
                <a:spcPts val="1200"/>
              </a:spcAft>
              <a:buNone/>
            </a:pPr>
            <a:r>
              <a:rPr lang="tr" sz="1500"/>
              <a:t>Çok ve gereksiz sayıda küme bulmak, çok veri ile kötü çalışmak gibi sıkıntıları vardır. </a:t>
            </a:r>
            <a:endParaRPr sz="1500"/>
          </a:p>
        </p:txBody>
      </p:sp>
      <p:pic>
        <p:nvPicPr>
          <p:cNvPr id="215" name="Google Shape;215;p41"/>
          <p:cNvPicPr preferRelativeResize="0"/>
          <p:nvPr/>
        </p:nvPicPr>
        <p:blipFill rotWithShape="1">
          <a:blip r:embed="rId3">
            <a:alphaModFix/>
          </a:blip>
          <a:srcRect l="7933" t="5515" r="8988" b="4661"/>
          <a:stretch/>
        </p:blipFill>
        <p:spPr>
          <a:xfrm>
            <a:off x="4619121" y="1152473"/>
            <a:ext cx="4213179" cy="3416400"/>
          </a:xfrm>
          <a:prstGeom prst="rect">
            <a:avLst/>
          </a:prstGeom>
          <a:noFill/>
          <a:ln>
            <a:noFill/>
          </a:ln>
        </p:spPr>
      </p:pic>
      <p:pic>
        <p:nvPicPr>
          <p:cNvPr id="216" name="Google Shape;216;p41"/>
          <p:cNvPicPr preferRelativeResize="0"/>
          <p:nvPr/>
        </p:nvPicPr>
        <p:blipFill>
          <a:blip r:embed="rId4">
            <a:alphaModFix/>
          </a:blip>
          <a:stretch>
            <a:fillRect/>
          </a:stretch>
        </p:blipFill>
        <p:spPr>
          <a:xfrm>
            <a:off x="8534300" y="4409925"/>
            <a:ext cx="572700" cy="57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1000"/>
                                        <p:tgtEl>
                                          <p:spTgt spid="2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xEl>
                                              <p:pRg st="1" end="1"/>
                                            </p:txEl>
                                          </p:spTgt>
                                        </p:tgtEl>
                                        <p:attrNameLst>
                                          <p:attrName>style.visibility</p:attrName>
                                        </p:attrNameLst>
                                      </p:cBhvr>
                                      <p:to>
                                        <p:strVal val="visible"/>
                                      </p:to>
                                    </p:set>
                                    <p:animEffect transition="in" filter="fade">
                                      <p:cBhvr>
                                        <p:cTn id="12" dur="1000"/>
                                        <p:tgtEl>
                                          <p:spTgt spid="2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animEffect transition="in" filter="fade">
                                      <p:cBhvr>
                                        <p:cTn id="17" dur="1000"/>
                                        <p:tgtEl>
                                          <p:spTgt spid="2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
                                            <p:txEl>
                                              <p:pRg st="3" end="3"/>
                                            </p:txEl>
                                          </p:spTgt>
                                        </p:tgtEl>
                                        <p:attrNameLst>
                                          <p:attrName>style.visibility</p:attrName>
                                        </p:attrNameLst>
                                      </p:cBhvr>
                                      <p:to>
                                        <p:strVal val="visible"/>
                                      </p:to>
                                    </p:set>
                                    <p:animEffect transition="in" filter="fade">
                                      <p:cBhvr>
                                        <p:cTn id="22" dur="1000"/>
                                        <p:tgtEl>
                                          <p:spTgt spid="2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None/>
            </a:pPr>
            <a:r>
              <a:rPr lang="tr" sz="2500">
                <a:solidFill>
                  <a:srgbClr val="202124"/>
                </a:solidFill>
                <a:highlight>
                  <a:srgbClr val="FFFFFF"/>
                </a:highlight>
              </a:rPr>
              <a:t>Hierarchical</a:t>
            </a:r>
            <a:r>
              <a:rPr lang="tr" sz="2500"/>
              <a:t> Clustering</a:t>
            </a:r>
            <a:endParaRPr sz="2500"/>
          </a:p>
        </p:txBody>
      </p:sp>
      <p:sp>
        <p:nvSpPr>
          <p:cNvPr id="222" name="Google Shape;222;p42"/>
          <p:cNvSpPr txBox="1">
            <a:spLocks noGrp="1"/>
          </p:cNvSpPr>
          <p:nvPr>
            <p:ph type="body" idx="1"/>
          </p:nvPr>
        </p:nvSpPr>
        <p:spPr>
          <a:xfrm>
            <a:off x="311700" y="1152475"/>
            <a:ext cx="41235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500">
                <a:highlight>
                  <a:schemeClr val="lt1"/>
                </a:highlight>
              </a:rPr>
              <a:t>Verileri benzerliklerine göre seviye ve hiyerarşilere ayırır. </a:t>
            </a:r>
            <a:endParaRPr sz="1500">
              <a:highlight>
                <a:schemeClr val="lt1"/>
              </a:highlight>
            </a:endParaRPr>
          </a:p>
          <a:p>
            <a:pPr marL="0" lvl="0" indent="0" algn="l" rtl="0">
              <a:lnSpc>
                <a:spcPct val="115000"/>
              </a:lnSpc>
              <a:spcBef>
                <a:spcPts val="0"/>
              </a:spcBef>
              <a:spcAft>
                <a:spcPts val="0"/>
              </a:spcAft>
              <a:buNone/>
            </a:pPr>
            <a:endParaRPr sz="1500">
              <a:highlight>
                <a:schemeClr val="lt1"/>
              </a:highlight>
            </a:endParaRPr>
          </a:p>
          <a:p>
            <a:pPr marL="0" lvl="0" indent="0" algn="l" rtl="0">
              <a:lnSpc>
                <a:spcPct val="115000"/>
              </a:lnSpc>
              <a:spcBef>
                <a:spcPts val="0"/>
              </a:spcBef>
              <a:spcAft>
                <a:spcPts val="0"/>
              </a:spcAft>
              <a:buNone/>
            </a:pPr>
            <a:r>
              <a:rPr lang="tr" sz="1500">
                <a:highlight>
                  <a:schemeClr val="lt1"/>
                </a:highlight>
              </a:rPr>
              <a:t>Oluşturulan </a:t>
            </a:r>
            <a:r>
              <a:rPr lang="tr" sz="1500">
                <a:highlight>
                  <a:srgbClr val="C9DAF8"/>
                </a:highlight>
              </a:rPr>
              <a:t>hiyerarşi</a:t>
            </a:r>
            <a:r>
              <a:rPr lang="tr" sz="1500">
                <a:highlight>
                  <a:schemeClr val="lt1"/>
                </a:highlight>
              </a:rPr>
              <a:t> sonucu </a:t>
            </a:r>
            <a:r>
              <a:rPr lang="tr" sz="1500">
                <a:highlight>
                  <a:srgbClr val="C9DAF8"/>
                </a:highlight>
              </a:rPr>
              <a:t>Dendrogram</a:t>
            </a:r>
            <a:r>
              <a:rPr lang="tr" sz="1500">
                <a:highlight>
                  <a:schemeClr val="lt1"/>
                </a:highlight>
              </a:rPr>
              <a:t> adı verilen ağaç benzeri hiyerarşik yapılar oluşur. </a:t>
            </a:r>
            <a:endParaRPr sz="1500">
              <a:highlight>
                <a:schemeClr val="lt1"/>
              </a:highlight>
            </a:endParaRPr>
          </a:p>
          <a:p>
            <a:pPr marL="0" lvl="0" indent="0" algn="l" rtl="0">
              <a:lnSpc>
                <a:spcPct val="115000"/>
              </a:lnSpc>
              <a:spcBef>
                <a:spcPts val="0"/>
              </a:spcBef>
              <a:spcAft>
                <a:spcPts val="0"/>
              </a:spcAft>
              <a:buNone/>
            </a:pPr>
            <a:endParaRPr sz="1500">
              <a:highlight>
                <a:schemeClr val="lt1"/>
              </a:highlight>
            </a:endParaRPr>
          </a:p>
          <a:p>
            <a:pPr marL="0" lvl="0" indent="0" algn="l" rtl="0">
              <a:lnSpc>
                <a:spcPct val="115000"/>
              </a:lnSpc>
              <a:spcBef>
                <a:spcPts val="0"/>
              </a:spcBef>
              <a:spcAft>
                <a:spcPts val="0"/>
              </a:spcAft>
              <a:buNone/>
            </a:pPr>
            <a:r>
              <a:rPr lang="tr" sz="1500">
                <a:highlight>
                  <a:schemeClr val="lt1"/>
                </a:highlight>
              </a:rPr>
              <a:t>Oluşan Dendrogram yapısının kolları doğru seviyede kesilerek istenilen sayıda küme seçilebilir. </a:t>
            </a:r>
            <a:endParaRPr sz="1500">
              <a:highlight>
                <a:schemeClr val="lt1"/>
              </a:highlight>
            </a:endParaRPr>
          </a:p>
        </p:txBody>
      </p:sp>
      <p:pic>
        <p:nvPicPr>
          <p:cNvPr id="223" name="Google Shape;223;p42"/>
          <p:cNvPicPr preferRelativeResize="0"/>
          <p:nvPr/>
        </p:nvPicPr>
        <p:blipFill rotWithShape="1">
          <a:blip r:embed="rId3">
            <a:alphaModFix/>
          </a:blip>
          <a:srcRect t="8256"/>
          <a:stretch/>
        </p:blipFill>
        <p:spPr>
          <a:xfrm>
            <a:off x="4572000" y="1107974"/>
            <a:ext cx="4123474" cy="3505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animEffect transition="in" filter="fade">
                                      <p:cBhvr>
                                        <p:cTn id="7" dur="1000"/>
                                        <p:tgtEl>
                                          <p:spTgt spid="2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
                                            <p:txEl>
                                              <p:pRg st="1" end="1"/>
                                            </p:txEl>
                                          </p:spTgt>
                                        </p:tgtEl>
                                        <p:attrNameLst>
                                          <p:attrName>style.visibility</p:attrName>
                                        </p:attrNameLst>
                                      </p:cBhvr>
                                      <p:to>
                                        <p:strVal val="visible"/>
                                      </p:to>
                                    </p:set>
                                    <p:animEffect transition="in" filter="fade">
                                      <p:cBhvr>
                                        <p:cTn id="12" dur="1000"/>
                                        <p:tgtEl>
                                          <p:spTgt spid="2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
                                            <p:txEl>
                                              <p:pRg st="2" end="2"/>
                                            </p:txEl>
                                          </p:spTgt>
                                        </p:tgtEl>
                                        <p:attrNameLst>
                                          <p:attrName>style.visibility</p:attrName>
                                        </p:attrNameLst>
                                      </p:cBhvr>
                                      <p:to>
                                        <p:strVal val="visible"/>
                                      </p:to>
                                    </p:set>
                                    <p:animEffect transition="in" filter="fade">
                                      <p:cBhvr>
                                        <p:cTn id="17" dur="1000"/>
                                        <p:tgtEl>
                                          <p:spTgt spid="2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
                                            <p:txEl>
                                              <p:pRg st="3" end="3"/>
                                            </p:txEl>
                                          </p:spTgt>
                                        </p:tgtEl>
                                        <p:attrNameLst>
                                          <p:attrName>style.visibility</p:attrName>
                                        </p:attrNameLst>
                                      </p:cBhvr>
                                      <p:to>
                                        <p:strVal val="visible"/>
                                      </p:to>
                                    </p:set>
                                    <p:animEffect transition="in" filter="fade">
                                      <p:cBhvr>
                                        <p:cTn id="22" dur="1000"/>
                                        <p:tgtEl>
                                          <p:spTgt spid="2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
                                            <p:txEl>
                                              <p:pRg st="4" end="4"/>
                                            </p:txEl>
                                          </p:spTgt>
                                        </p:tgtEl>
                                        <p:attrNameLst>
                                          <p:attrName>style.visibility</p:attrName>
                                        </p:attrNameLst>
                                      </p:cBhvr>
                                      <p:to>
                                        <p:strVal val="visible"/>
                                      </p:to>
                                    </p:set>
                                    <p:animEffect transition="in" filter="fade">
                                      <p:cBhvr>
                                        <p:cTn id="27" dur="1000"/>
                                        <p:tgtEl>
                                          <p:spTgt spid="2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0"/>
              </a:spcAft>
              <a:buClr>
                <a:schemeClr val="dk1"/>
              </a:buClr>
              <a:buSzPct val="44000"/>
              <a:buFont typeface="Arial"/>
              <a:buNone/>
            </a:pPr>
            <a:r>
              <a:rPr lang="tr" sz="2500">
                <a:solidFill>
                  <a:srgbClr val="202124"/>
                </a:solidFill>
                <a:highlight>
                  <a:schemeClr val="lt1"/>
                </a:highlight>
              </a:rPr>
              <a:t>Hierarchical</a:t>
            </a:r>
            <a:r>
              <a:rPr lang="tr" sz="2500"/>
              <a:t> Clustering</a:t>
            </a:r>
            <a:endParaRPr/>
          </a:p>
          <a:p>
            <a:pPr marL="0" lvl="0" indent="0" algn="l" rtl="0">
              <a:spcBef>
                <a:spcPts val="400"/>
              </a:spcBef>
              <a:spcAft>
                <a:spcPts val="0"/>
              </a:spcAft>
              <a:buNone/>
            </a:pPr>
            <a:endParaRPr/>
          </a:p>
        </p:txBody>
      </p:sp>
      <p:sp>
        <p:nvSpPr>
          <p:cNvPr id="229" name="Google Shape;229;p43"/>
          <p:cNvSpPr txBox="1">
            <a:spLocks noGrp="1"/>
          </p:cNvSpPr>
          <p:nvPr>
            <p:ph type="body" idx="1"/>
          </p:nvPr>
        </p:nvSpPr>
        <p:spPr>
          <a:xfrm>
            <a:off x="311700" y="1152475"/>
            <a:ext cx="4452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1500" b="1"/>
              <a:t>Hierarchical Clustering</a:t>
            </a:r>
            <a:r>
              <a:rPr lang="tr" sz="1500"/>
              <a:t> birbirine benzer mantıkta iki farklı çalışma yapısına sahiptir;</a:t>
            </a:r>
            <a:endParaRPr sz="1500"/>
          </a:p>
          <a:p>
            <a:pPr marL="457200" lvl="0" indent="-323850" algn="l" rtl="0">
              <a:spcBef>
                <a:spcPts val="1200"/>
              </a:spcBef>
              <a:spcAft>
                <a:spcPts val="0"/>
              </a:spcAft>
              <a:buSzPts val="1500"/>
              <a:buChar char="●"/>
            </a:pPr>
            <a:r>
              <a:rPr lang="tr" sz="1500" b="1"/>
              <a:t>Agglomerative Clustering</a:t>
            </a:r>
            <a:r>
              <a:rPr lang="tr" sz="1500"/>
              <a:t>; </a:t>
            </a:r>
            <a:r>
              <a:rPr lang="tr" sz="1500">
                <a:highlight>
                  <a:srgbClr val="C9DAF8"/>
                </a:highlight>
              </a:rPr>
              <a:t>Parçadan bütüne </a:t>
            </a:r>
            <a:r>
              <a:rPr lang="tr" sz="1500"/>
              <a:t>prensibi ile çalışır. İlk başta tüm verileri birer küme olarak görür. Birbirine mesafe olarak yakın olan kümeler birleştirilerek kümeler oluşturulur</a:t>
            </a:r>
            <a:endParaRPr sz="1500"/>
          </a:p>
          <a:p>
            <a:pPr marL="457200" lvl="0" indent="-323850" algn="l" rtl="0">
              <a:spcBef>
                <a:spcPts val="1200"/>
              </a:spcBef>
              <a:spcAft>
                <a:spcPts val="1200"/>
              </a:spcAft>
              <a:buSzPts val="1500"/>
              <a:buChar char="●"/>
            </a:pPr>
            <a:r>
              <a:rPr lang="tr" sz="1500" b="1"/>
              <a:t>Divisive Clustering;</a:t>
            </a:r>
            <a:r>
              <a:rPr lang="tr" sz="1500"/>
              <a:t> </a:t>
            </a:r>
            <a:r>
              <a:rPr lang="tr" sz="1500">
                <a:highlight>
                  <a:srgbClr val="C9DAF8"/>
                </a:highlight>
              </a:rPr>
              <a:t>Bütünden parçaya </a:t>
            </a:r>
            <a:r>
              <a:rPr lang="tr" sz="1500"/>
              <a:t>prensibi ile çalışır. Tüm veriler tek bir küme oluşturur. Ardından küme içinde yakınlığa bağlı yeni kümeleme işlemi yapılır</a:t>
            </a:r>
            <a:endParaRPr sz="1500"/>
          </a:p>
        </p:txBody>
      </p:sp>
      <p:pic>
        <p:nvPicPr>
          <p:cNvPr id="230" name="Google Shape;230;p43"/>
          <p:cNvPicPr preferRelativeResize="0"/>
          <p:nvPr/>
        </p:nvPicPr>
        <p:blipFill>
          <a:blip r:embed="rId3">
            <a:alphaModFix/>
          </a:blip>
          <a:stretch>
            <a:fillRect/>
          </a:stretch>
        </p:blipFill>
        <p:spPr>
          <a:xfrm>
            <a:off x="4572000" y="1537102"/>
            <a:ext cx="4260301" cy="20692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Veri Bilimi</a:t>
            </a:r>
            <a:endParaRPr/>
          </a:p>
        </p:txBody>
      </p:sp>
      <p:sp>
        <p:nvSpPr>
          <p:cNvPr id="161" name="Google Shape;161;p2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Hierarchical Clustering and Dendrogram</a:t>
            </a:r>
            <a:endParaRPr/>
          </a:p>
        </p:txBody>
      </p:sp>
      <p:sp>
        <p:nvSpPr>
          <p:cNvPr id="236" name="Google Shape;236;p44"/>
          <p:cNvSpPr txBox="1">
            <a:spLocks noGrp="1"/>
          </p:cNvSpPr>
          <p:nvPr>
            <p:ph type="body" idx="1"/>
          </p:nvPr>
        </p:nvSpPr>
        <p:spPr>
          <a:xfrm>
            <a:off x="311700" y="4035600"/>
            <a:ext cx="8520600" cy="62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 sz="1500">
                <a:solidFill>
                  <a:srgbClr val="292929"/>
                </a:solidFill>
                <a:highlight>
                  <a:schemeClr val="lt1"/>
                </a:highlight>
              </a:rPr>
              <a:t>Hierarchical Clustering; veri noktalarını benzerliklerine göre seviyelere / hiyerarşilere ayırır. Kümeleme sonrası, bu hiyerarşi Dendrogram adı verilen ağaç benzeri bir yapı oluşturur.</a:t>
            </a:r>
            <a:endParaRPr sz="1500"/>
          </a:p>
        </p:txBody>
      </p:sp>
      <p:pic>
        <p:nvPicPr>
          <p:cNvPr id="237" name="Google Shape;237;p44"/>
          <p:cNvPicPr preferRelativeResize="0"/>
          <p:nvPr/>
        </p:nvPicPr>
        <p:blipFill>
          <a:blip r:embed="rId3">
            <a:alphaModFix/>
          </a:blip>
          <a:stretch>
            <a:fillRect/>
          </a:stretch>
        </p:blipFill>
        <p:spPr>
          <a:xfrm>
            <a:off x="1083788" y="1107913"/>
            <a:ext cx="3488218" cy="2927682"/>
          </a:xfrm>
          <a:prstGeom prst="rect">
            <a:avLst/>
          </a:prstGeom>
          <a:noFill/>
          <a:ln>
            <a:noFill/>
          </a:ln>
        </p:spPr>
      </p:pic>
      <p:pic>
        <p:nvPicPr>
          <p:cNvPr id="238" name="Google Shape;238;p44"/>
          <p:cNvPicPr preferRelativeResize="0"/>
          <p:nvPr/>
        </p:nvPicPr>
        <p:blipFill>
          <a:blip r:embed="rId4">
            <a:alphaModFix/>
          </a:blip>
          <a:stretch>
            <a:fillRect/>
          </a:stretch>
        </p:blipFill>
        <p:spPr>
          <a:xfrm>
            <a:off x="4572005" y="1107888"/>
            <a:ext cx="3488218" cy="2927700"/>
          </a:xfrm>
          <a:prstGeom prst="rect">
            <a:avLst/>
          </a:prstGeom>
          <a:noFill/>
          <a:ln>
            <a:noFill/>
          </a:ln>
        </p:spPr>
      </p:pic>
      <p:pic>
        <p:nvPicPr>
          <p:cNvPr id="239" name="Google Shape;239;p44"/>
          <p:cNvPicPr preferRelativeResize="0"/>
          <p:nvPr/>
        </p:nvPicPr>
        <p:blipFill>
          <a:blip r:embed="rId5">
            <a:alphaModFix/>
          </a:blip>
          <a:stretch>
            <a:fillRect/>
          </a:stretch>
        </p:blipFill>
        <p:spPr>
          <a:xfrm>
            <a:off x="8534300" y="4409925"/>
            <a:ext cx="572700" cy="5727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Density-based Clustering</a:t>
            </a:r>
            <a:endParaRPr/>
          </a:p>
        </p:txBody>
      </p:sp>
      <p:sp>
        <p:nvSpPr>
          <p:cNvPr id="245" name="Google Shape;245;p4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 sz="1500">
                <a:highlight>
                  <a:schemeClr val="lt1"/>
                </a:highlight>
              </a:rPr>
              <a:t>Verilerin Gauss dağılımları gibi dağılımlardan oluştuğunu varsayar ve </a:t>
            </a:r>
            <a:r>
              <a:rPr lang="tr" sz="1500">
                <a:highlight>
                  <a:srgbClr val="C9DAF8"/>
                </a:highlight>
              </a:rPr>
              <a:t>yoğunluğa dayalı</a:t>
            </a:r>
            <a:r>
              <a:rPr lang="tr" sz="1500">
                <a:highlight>
                  <a:schemeClr val="lt1"/>
                </a:highlight>
              </a:rPr>
              <a:t> kümeleme işlemi yapar.</a:t>
            </a:r>
            <a:endParaRPr sz="1500">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500">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tr" sz="1500">
                <a:highlight>
                  <a:schemeClr val="lt1"/>
                </a:highlight>
              </a:rPr>
              <a:t>Dağılımın merkezine olan uzaklık arttıkça, bir noktanın dağılıma ait olma olasılığı azalır.</a:t>
            </a:r>
            <a:endParaRPr sz="1500">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500">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tr" sz="1500">
                <a:highlight>
                  <a:schemeClr val="lt1"/>
                </a:highlight>
              </a:rPr>
              <a:t>Küme sayısı gerektirmez, verilerdeki yoğunluğa dayalı küme sayısını çıkartır.</a:t>
            </a:r>
            <a:endParaRPr sz="1500">
              <a:highlight>
                <a:schemeClr val="lt1"/>
              </a:highlight>
            </a:endParaRPr>
          </a:p>
          <a:p>
            <a:pPr marL="0" lvl="0" indent="0" algn="l" rtl="0">
              <a:lnSpc>
                <a:spcPct val="115000"/>
              </a:lnSpc>
              <a:spcBef>
                <a:spcPts val="0"/>
              </a:spcBef>
              <a:spcAft>
                <a:spcPts val="0"/>
              </a:spcAft>
              <a:buNone/>
            </a:pPr>
            <a:endParaRPr sz="1500">
              <a:highlight>
                <a:schemeClr val="lt1"/>
              </a:highlight>
            </a:endParaRPr>
          </a:p>
        </p:txBody>
      </p:sp>
      <p:pic>
        <p:nvPicPr>
          <p:cNvPr id="246" name="Google Shape;246;p45"/>
          <p:cNvPicPr preferRelativeResize="0"/>
          <p:nvPr/>
        </p:nvPicPr>
        <p:blipFill>
          <a:blip r:embed="rId3">
            <a:alphaModFix/>
          </a:blip>
          <a:stretch>
            <a:fillRect/>
          </a:stretch>
        </p:blipFill>
        <p:spPr>
          <a:xfrm>
            <a:off x="4655784" y="1152475"/>
            <a:ext cx="4176515" cy="3416400"/>
          </a:xfrm>
          <a:prstGeom prst="rect">
            <a:avLst/>
          </a:prstGeom>
          <a:noFill/>
          <a:ln>
            <a:noFill/>
          </a:ln>
        </p:spPr>
      </p:pic>
      <p:pic>
        <p:nvPicPr>
          <p:cNvPr id="247" name="Google Shape;247;p45"/>
          <p:cNvPicPr preferRelativeResize="0"/>
          <p:nvPr/>
        </p:nvPicPr>
        <p:blipFill>
          <a:blip r:embed="rId4">
            <a:alphaModFix/>
          </a:blip>
          <a:stretch>
            <a:fillRect/>
          </a:stretch>
        </p:blipFill>
        <p:spPr>
          <a:xfrm>
            <a:off x="8571300" y="4409925"/>
            <a:ext cx="572700" cy="57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xEl>
                                              <p:pRg st="0" end="0"/>
                                            </p:txEl>
                                          </p:spTgt>
                                        </p:tgtEl>
                                        <p:attrNameLst>
                                          <p:attrName>style.visibility</p:attrName>
                                        </p:attrNameLst>
                                      </p:cBhvr>
                                      <p:to>
                                        <p:strVal val="visible"/>
                                      </p:to>
                                    </p:set>
                                    <p:animEffect transition="in" filter="fade">
                                      <p:cBhvr>
                                        <p:cTn id="7" dur="1000"/>
                                        <p:tgtEl>
                                          <p:spTgt spid="2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
                                            <p:txEl>
                                              <p:pRg st="1" end="1"/>
                                            </p:txEl>
                                          </p:spTgt>
                                        </p:tgtEl>
                                        <p:attrNameLst>
                                          <p:attrName>style.visibility</p:attrName>
                                        </p:attrNameLst>
                                      </p:cBhvr>
                                      <p:to>
                                        <p:strVal val="visible"/>
                                      </p:to>
                                    </p:set>
                                    <p:animEffect transition="in" filter="fade">
                                      <p:cBhvr>
                                        <p:cTn id="12" dur="1000"/>
                                        <p:tgtEl>
                                          <p:spTgt spid="2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
                                            <p:txEl>
                                              <p:pRg st="2" end="2"/>
                                            </p:txEl>
                                          </p:spTgt>
                                        </p:tgtEl>
                                        <p:attrNameLst>
                                          <p:attrName>style.visibility</p:attrName>
                                        </p:attrNameLst>
                                      </p:cBhvr>
                                      <p:to>
                                        <p:strVal val="visible"/>
                                      </p:to>
                                    </p:set>
                                    <p:animEffect transition="in" filter="fade">
                                      <p:cBhvr>
                                        <p:cTn id="17" dur="1000"/>
                                        <p:tgtEl>
                                          <p:spTgt spid="2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5">
                                            <p:txEl>
                                              <p:pRg st="3" end="3"/>
                                            </p:txEl>
                                          </p:spTgt>
                                        </p:tgtEl>
                                        <p:attrNameLst>
                                          <p:attrName>style.visibility</p:attrName>
                                        </p:attrNameLst>
                                      </p:cBhvr>
                                      <p:to>
                                        <p:strVal val="visible"/>
                                      </p:to>
                                    </p:set>
                                    <p:animEffect transition="in" filter="fade">
                                      <p:cBhvr>
                                        <p:cTn id="22" dur="1000"/>
                                        <p:tgtEl>
                                          <p:spTgt spid="2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5">
                                            <p:txEl>
                                              <p:pRg st="4" end="4"/>
                                            </p:txEl>
                                          </p:spTgt>
                                        </p:tgtEl>
                                        <p:attrNameLst>
                                          <p:attrName>style.visibility</p:attrName>
                                        </p:attrNameLst>
                                      </p:cBhvr>
                                      <p:to>
                                        <p:strVal val="visible"/>
                                      </p:to>
                                    </p:set>
                                    <p:animEffect transition="in" filter="fade">
                                      <p:cBhvr>
                                        <p:cTn id="27" dur="1000"/>
                                        <p:tgtEl>
                                          <p:spTgt spid="2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5">
                                            <p:txEl>
                                              <p:pRg st="5" end="5"/>
                                            </p:txEl>
                                          </p:spTgt>
                                        </p:tgtEl>
                                        <p:attrNameLst>
                                          <p:attrName>style.visibility</p:attrName>
                                        </p:attrNameLst>
                                      </p:cBhvr>
                                      <p:to>
                                        <p:strVal val="visible"/>
                                      </p:to>
                                    </p:set>
                                    <p:animEffect transition="in" filter="fade">
                                      <p:cBhvr>
                                        <p:cTn id="32" dur="1000"/>
                                        <p:tgtEl>
                                          <p:spTgt spid="2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Centroid-based Clustering</a:t>
            </a:r>
            <a:endParaRPr/>
          </a:p>
        </p:txBody>
      </p:sp>
      <p:sp>
        <p:nvSpPr>
          <p:cNvPr id="253" name="Google Shape;253;p4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tr" sz="1500">
                <a:highlight>
                  <a:schemeClr val="lt1"/>
                </a:highlight>
              </a:rPr>
              <a:t>Centroid Based Clustering, verileri n sayıda centroid yardımıyla n sayıda kümeye böler.</a:t>
            </a:r>
            <a:endParaRPr sz="1500">
              <a:highlight>
                <a:schemeClr val="lt1"/>
              </a:highlight>
            </a:endParaRPr>
          </a:p>
          <a:p>
            <a:pPr marL="0" lvl="0" indent="0" algn="l" rtl="0">
              <a:lnSpc>
                <a:spcPct val="135714"/>
              </a:lnSpc>
              <a:spcBef>
                <a:spcPts val="0"/>
              </a:spcBef>
              <a:spcAft>
                <a:spcPts val="0"/>
              </a:spcAft>
              <a:buNone/>
            </a:pPr>
            <a:endParaRPr sz="1500">
              <a:highlight>
                <a:schemeClr val="lt1"/>
              </a:highlight>
            </a:endParaRPr>
          </a:p>
          <a:p>
            <a:pPr marL="0" lvl="0" indent="0" algn="l" rtl="0">
              <a:lnSpc>
                <a:spcPct val="135714"/>
              </a:lnSpc>
              <a:spcBef>
                <a:spcPts val="0"/>
              </a:spcBef>
              <a:spcAft>
                <a:spcPts val="0"/>
              </a:spcAft>
              <a:buNone/>
            </a:pPr>
            <a:r>
              <a:rPr lang="tr" sz="1500">
                <a:highlight>
                  <a:srgbClr val="C9DAF8"/>
                </a:highlight>
              </a:rPr>
              <a:t>k-means</a:t>
            </a:r>
            <a:r>
              <a:rPr lang="tr" sz="1500">
                <a:highlight>
                  <a:schemeClr val="lt1"/>
                </a:highlight>
              </a:rPr>
              <a:t>, en yaygın kullanılan centroid tabanlı kümeleme algoritmasıdır. </a:t>
            </a:r>
            <a:endParaRPr sz="1500">
              <a:highlight>
                <a:schemeClr val="lt1"/>
              </a:highlight>
            </a:endParaRPr>
          </a:p>
          <a:p>
            <a:pPr marL="0" lvl="0" indent="0" algn="l" rtl="0">
              <a:lnSpc>
                <a:spcPct val="135714"/>
              </a:lnSpc>
              <a:spcBef>
                <a:spcPts val="0"/>
              </a:spcBef>
              <a:spcAft>
                <a:spcPts val="0"/>
              </a:spcAft>
              <a:buNone/>
            </a:pPr>
            <a:endParaRPr sz="1500">
              <a:highlight>
                <a:schemeClr val="lt1"/>
              </a:highlight>
            </a:endParaRPr>
          </a:p>
          <a:p>
            <a:pPr marL="0" lvl="0" indent="0" algn="l" rtl="0">
              <a:lnSpc>
                <a:spcPct val="135714"/>
              </a:lnSpc>
              <a:spcBef>
                <a:spcPts val="0"/>
              </a:spcBef>
              <a:spcAft>
                <a:spcPts val="0"/>
              </a:spcAft>
              <a:buNone/>
            </a:pPr>
            <a:r>
              <a:rPr lang="tr" sz="1500">
                <a:highlight>
                  <a:schemeClr val="lt1"/>
                </a:highlight>
              </a:rPr>
              <a:t>Centroid-based kümeleme başlangıç koşullarına ve aykırı değerlere karşı hassastır. </a:t>
            </a:r>
            <a:endParaRPr sz="1500">
              <a:highlight>
                <a:schemeClr val="lt1"/>
              </a:highlight>
            </a:endParaRPr>
          </a:p>
        </p:txBody>
      </p:sp>
      <p:pic>
        <p:nvPicPr>
          <p:cNvPr id="254" name="Google Shape;254;p46"/>
          <p:cNvPicPr preferRelativeResize="0"/>
          <p:nvPr/>
        </p:nvPicPr>
        <p:blipFill rotWithShape="1">
          <a:blip r:embed="rId3">
            <a:alphaModFix/>
          </a:blip>
          <a:srcRect r="1835"/>
          <a:stretch/>
        </p:blipFill>
        <p:spPr>
          <a:xfrm>
            <a:off x="4572000" y="1112838"/>
            <a:ext cx="3908350" cy="3495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fade">
                                      <p:cBhvr>
                                        <p:cTn id="7" dur="1000"/>
                                        <p:tgtEl>
                                          <p:spTgt spid="2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3">
                                            <p:txEl>
                                              <p:pRg st="1" end="1"/>
                                            </p:txEl>
                                          </p:spTgt>
                                        </p:tgtEl>
                                        <p:attrNameLst>
                                          <p:attrName>style.visibility</p:attrName>
                                        </p:attrNameLst>
                                      </p:cBhvr>
                                      <p:to>
                                        <p:strVal val="visible"/>
                                      </p:to>
                                    </p:set>
                                    <p:animEffect transition="in" filter="fade">
                                      <p:cBhvr>
                                        <p:cTn id="12" dur="1000"/>
                                        <p:tgtEl>
                                          <p:spTgt spid="2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3">
                                            <p:txEl>
                                              <p:pRg st="2" end="2"/>
                                            </p:txEl>
                                          </p:spTgt>
                                        </p:tgtEl>
                                        <p:attrNameLst>
                                          <p:attrName>style.visibility</p:attrName>
                                        </p:attrNameLst>
                                      </p:cBhvr>
                                      <p:to>
                                        <p:strVal val="visible"/>
                                      </p:to>
                                    </p:set>
                                    <p:animEffect transition="in" filter="fade">
                                      <p:cBhvr>
                                        <p:cTn id="17" dur="1000"/>
                                        <p:tgtEl>
                                          <p:spTgt spid="2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3">
                                            <p:txEl>
                                              <p:pRg st="3" end="3"/>
                                            </p:txEl>
                                          </p:spTgt>
                                        </p:tgtEl>
                                        <p:attrNameLst>
                                          <p:attrName>style.visibility</p:attrName>
                                        </p:attrNameLst>
                                      </p:cBhvr>
                                      <p:to>
                                        <p:strVal val="visible"/>
                                      </p:to>
                                    </p:set>
                                    <p:animEffect transition="in" filter="fade">
                                      <p:cBhvr>
                                        <p:cTn id="22" dur="1000"/>
                                        <p:tgtEl>
                                          <p:spTgt spid="2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3">
                                            <p:txEl>
                                              <p:pRg st="4" end="4"/>
                                            </p:txEl>
                                          </p:spTgt>
                                        </p:tgtEl>
                                        <p:attrNameLst>
                                          <p:attrName>style.visibility</p:attrName>
                                        </p:attrNameLst>
                                      </p:cBhvr>
                                      <p:to>
                                        <p:strVal val="visible"/>
                                      </p:to>
                                    </p:set>
                                    <p:animEffect transition="in" filter="fade">
                                      <p:cBhvr>
                                        <p:cTn id="27" dur="1000"/>
                                        <p:tgtEl>
                                          <p:spTgt spid="2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K-Means Clustering</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K-Means Clustering</a:t>
            </a:r>
            <a:endParaRPr/>
          </a:p>
        </p:txBody>
      </p:sp>
      <p:sp>
        <p:nvSpPr>
          <p:cNvPr id="265" name="Google Shape;26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1500" b="1">
                <a:highlight>
                  <a:schemeClr val="lt1"/>
                </a:highlight>
              </a:rPr>
              <a:t>K-Means algoritması, </a:t>
            </a:r>
            <a:r>
              <a:rPr lang="tr" sz="1500">
                <a:highlight>
                  <a:schemeClr val="lt1"/>
                </a:highlight>
              </a:rPr>
              <a:t>örnekleri eşit varyanslı </a:t>
            </a:r>
            <a:r>
              <a:rPr lang="tr" sz="1500">
                <a:highlight>
                  <a:srgbClr val="C9DAF8"/>
                </a:highlight>
              </a:rPr>
              <a:t>n grupta</a:t>
            </a:r>
            <a:r>
              <a:rPr lang="tr" sz="1500">
                <a:highlight>
                  <a:schemeClr val="lt1"/>
                </a:highlight>
              </a:rPr>
              <a:t> ayırmaya çalışır.</a:t>
            </a:r>
            <a:endParaRPr sz="1500">
              <a:highlight>
                <a:schemeClr val="lt1"/>
              </a:highlight>
            </a:endParaRPr>
          </a:p>
          <a:p>
            <a:pPr marL="0" lvl="0" indent="0" algn="l" rtl="0">
              <a:spcBef>
                <a:spcPts val="1200"/>
              </a:spcBef>
              <a:spcAft>
                <a:spcPts val="0"/>
              </a:spcAft>
              <a:buNone/>
            </a:pPr>
            <a:r>
              <a:rPr lang="tr" sz="1500">
                <a:highlight>
                  <a:schemeClr val="lt1"/>
                </a:highlight>
              </a:rPr>
              <a:t>Bu algoritma, küme sayısının belirtilmesini gerektirir. Çok sayıda örneğe iyi ölçeklenir ve birçok farklı alanda çok çeşitli uygulama alanlarında kullanılmıştır.</a:t>
            </a:r>
            <a:endParaRPr sz="1500">
              <a:highlight>
                <a:schemeClr val="lt1"/>
              </a:highlight>
            </a:endParaRPr>
          </a:p>
          <a:p>
            <a:pPr marL="0" lvl="0" indent="0" algn="l" rtl="0">
              <a:spcBef>
                <a:spcPts val="1200"/>
              </a:spcBef>
              <a:spcAft>
                <a:spcPts val="0"/>
              </a:spcAft>
              <a:buNone/>
            </a:pPr>
            <a:r>
              <a:rPr lang="tr" sz="1500">
                <a:highlight>
                  <a:schemeClr val="lt1"/>
                </a:highlight>
              </a:rPr>
              <a:t>K-means algoritması, karesi alınmış hata fonksiyonu olarak bilinen bir amaç fonksiyonunu en aza indirmeyi amaçlar:</a:t>
            </a:r>
            <a:endParaRPr sz="1500">
              <a:highlight>
                <a:schemeClr val="lt1"/>
              </a:highlight>
            </a:endParaRPr>
          </a:p>
          <a:p>
            <a:pPr marL="0" lvl="0" indent="0" algn="l" rtl="0">
              <a:spcBef>
                <a:spcPts val="1200"/>
              </a:spcBef>
              <a:spcAft>
                <a:spcPts val="1200"/>
              </a:spcAft>
              <a:buNone/>
            </a:pPr>
            <a:endParaRPr sz="1500">
              <a:highlight>
                <a:schemeClr val="lt1"/>
              </a:highlight>
            </a:endParaRPr>
          </a:p>
        </p:txBody>
      </p:sp>
      <p:pic>
        <p:nvPicPr>
          <p:cNvPr id="266" name="Google Shape;266;p48"/>
          <p:cNvPicPr preferRelativeResize="0"/>
          <p:nvPr/>
        </p:nvPicPr>
        <p:blipFill>
          <a:blip r:embed="rId3">
            <a:alphaModFix/>
          </a:blip>
          <a:stretch>
            <a:fillRect/>
          </a:stretch>
        </p:blipFill>
        <p:spPr>
          <a:xfrm>
            <a:off x="3099540" y="2989050"/>
            <a:ext cx="2944925" cy="1243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K-Means Clustering</a:t>
            </a:r>
            <a:endParaRPr/>
          </a:p>
        </p:txBody>
      </p:sp>
      <p:sp>
        <p:nvSpPr>
          <p:cNvPr id="272" name="Google Shape;272;p49"/>
          <p:cNvSpPr txBox="1">
            <a:spLocks noGrp="1"/>
          </p:cNvSpPr>
          <p:nvPr>
            <p:ph type="body" idx="1"/>
          </p:nvPr>
        </p:nvSpPr>
        <p:spPr>
          <a:xfrm>
            <a:off x="311700" y="1152475"/>
            <a:ext cx="37536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1100"/>
              <a:buFont typeface="Arial"/>
              <a:buNone/>
            </a:pPr>
            <a:r>
              <a:rPr lang="tr" sz="1500"/>
              <a:t>K-Means algoritması; </a:t>
            </a:r>
            <a:r>
              <a:rPr lang="tr" sz="1500">
                <a:highlight>
                  <a:srgbClr val="C9DAF8"/>
                </a:highlight>
              </a:rPr>
              <a:t>belirlediğimiz sayıda</a:t>
            </a:r>
            <a:r>
              <a:rPr lang="tr" sz="1500"/>
              <a:t> </a:t>
            </a:r>
            <a:r>
              <a:rPr lang="tr" sz="1500">
                <a:highlight>
                  <a:srgbClr val="C9DAF8"/>
                </a:highlight>
              </a:rPr>
              <a:t>küme</a:t>
            </a:r>
            <a:r>
              <a:rPr lang="tr" sz="1500"/>
              <a:t> oluşturarak, yakınlığa bağlı kümeleme işlemi yapar. </a:t>
            </a:r>
            <a:endParaRPr sz="1500"/>
          </a:p>
          <a:p>
            <a:pPr marL="457200" lvl="0" indent="-323850" algn="l" rtl="0">
              <a:lnSpc>
                <a:spcPct val="105000"/>
              </a:lnSpc>
              <a:spcBef>
                <a:spcPts val="1200"/>
              </a:spcBef>
              <a:spcAft>
                <a:spcPts val="0"/>
              </a:spcAft>
              <a:buSzPts val="1500"/>
              <a:buChar char="●"/>
            </a:pPr>
            <a:r>
              <a:rPr lang="tr" sz="1500"/>
              <a:t>Küme merkezi (centroid), kümeye ait tüm noktaların aritmetik ortalamasıdır</a:t>
            </a:r>
            <a:endParaRPr sz="1500"/>
          </a:p>
          <a:p>
            <a:pPr marL="457200" lvl="0" indent="-323850" algn="l" rtl="0">
              <a:lnSpc>
                <a:spcPct val="105000"/>
              </a:lnSpc>
              <a:spcBef>
                <a:spcPts val="1200"/>
              </a:spcBef>
              <a:spcAft>
                <a:spcPts val="0"/>
              </a:spcAft>
              <a:buSzPts val="1500"/>
              <a:buChar char="●"/>
            </a:pPr>
            <a:r>
              <a:rPr lang="tr" sz="1500"/>
              <a:t>Her nokta kendi küme merkezine diğer küme merkezlerinden daha yakındır</a:t>
            </a:r>
            <a:endParaRPr sz="1500"/>
          </a:p>
          <a:p>
            <a:pPr marL="0" lvl="0" indent="0" algn="l" rtl="0">
              <a:lnSpc>
                <a:spcPct val="105000"/>
              </a:lnSpc>
              <a:spcBef>
                <a:spcPts val="1200"/>
              </a:spcBef>
              <a:spcAft>
                <a:spcPts val="1200"/>
              </a:spcAft>
              <a:buNone/>
            </a:pPr>
            <a:endParaRPr sz="1500"/>
          </a:p>
        </p:txBody>
      </p:sp>
      <p:pic>
        <p:nvPicPr>
          <p:cNvPr id="273" name="Google Shape;273;p49"/>
          <p:cNvPicPr preferRelativeResize="0"/>
          <p:nvPr/>
        </p:nvPicPr>
        <p:blipFill>
          <a:blip r:embed="rId3">
            <a:alphaModFix/>
          </a:blip>
          <a:stretch>
            <a:fillRect/>
          </a:stretch>
        </p:blipFill>
        <p:spPr>
          <a:xfrm>
            <a:off x="4124775" y="1289263"/>
            <a:ext cx="4658450" cy="314282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Adım Adım K-Means Clustering</a:t>
            </a:r>
            <a:endParaRPr/>
          </a:p>
        </p:txBody>
      </p:sp>
      <p:sp>
        <p:nvSpPr>
          <p:cNvPr id="279" name="Google Shape;279;p5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None/>
            </a:pPr>
            <a:r>
              <a:rPr lang="tr" sz="1500" b="1">
                <a:highlight>
                  <a:srgbClr val="FFFFFE"/>
                </a:highlight>
              </a:rPr>
              <a:t>Adım 1:</a:t>
            </a:r>
            <a:endParaRPr sz="1500" b="1">
              <a:highlight>
                <a:srgbClr val="FFFFFE"/>
              </a:highlight>
            </a:endParaRPr>
          </a:p>
          <a:p>
            <a:pPr marL="0" lvl="0" indent="0" algn="l" rtl="0">
              <a:lnSpc>
                <a:spcPct val="135714"/>
              </a:lnSpc>
              <a:spcBef>
                <a:spcPts val="0"/>
              </a:spcBef>
              <a:spcAft>
                <a:spcPts val="0"/>
              </a:spcAft>
              <a:buNone/>
            </a:pPr>
            <a:r>
              <a:rPr lang="tr" sz="1500" b="1">
                <a:highlight>
                  <a:srgbClr val="FFFFFE"/>
                </a:highlight>
              </a:rPr>
              <a:t>Centroidlerin rastgele atanması</a:t>
            </a:r>
            <a:endParaRPr sz="1500" b="1">
              <a:highlight>
                <a:srgbClr val="FFFFFE"/>
              </a:highlight>
            </a:endParaRPr>
          </a:p>
          <a:p>
            <a:pPr marL="0" lvl="0" indent="0" algn="l" rtl="0">
              <a:lnSpc>
                <a:spcPct val="135714"/>
              </a:lnSpc>
              <a:spcBef>
                <a:spcPts val="0"/>
              </a:spcBef>
              <a:spcAft>
                <a:spcPts val="0"/>
              </a:spcAft>
              <a:buNone/>
            </a:pPr>
            <a:endParaRPr sz="1500" b="1">
              <a:highlight>
                <a:srgbClr val="FFFFFE"/>
              </a:highlight>
            </a:endParaRPr>
          </a:p>
          <a:p>
            <a:pPr marL="0" lvl="0" indent="0" algn="l" rtl="0">
              <a:lnSpc>
                <a:spcPct val="135714"/>
              </a:lnSpc>
              <a:spcBef>
                <a:spcPts val="0"/>
              </a:spcBef>
              <a:spcAft>
                <a:spcPts val="0"/>
              </a:spcAft>
              <a:buNone/>
            </a:pPr>
            <a:r>
              <a:rPr lang="tr" sz="1500">
                <a:highlight>
                  <a:srgbClr val="FFFFFE"/>
                </a:highlight>
              </a:rPr>
              <a:t>Algoritma, her küme için rastgele bir centroid seçer. </a:t>
            </a:r>
            <a:endParaRPr sz="1500">
              <a:highlight>
                <a:srgbClr val="FFFFFE"/>
              </a:highlight>
            </a:endParaRPr>
          </a:p>
          <a:p>
            <a:pPr marL="0" lvl="0" indent="0" algn="l" rtl="0">
              <a:lnSpc>
                <a:spcPct val="135714"/>
              </a:lnSpc>
              <a:spcBef>
                <a:spcPts val="0"/>
              </a:spcBef>
              <a:spcAft>
                <a:spcPts val="0"/>
              </a:spcAft>
              <a:buNone/>
            </a:pPr>
            <a:endParaRPr sz="1500">
              <a:highlight>
                <a:srgbClr val="FFFFFE"/>
              </a:highlight>
            </a:endParaRPr>
          </a:p>
          <a:p>
            <a:pPr marL="0" lvl="0" indent="0" algn="l" rtl="0">
              <a:lnSpc>
                <a:spcPct val="135714"/>
              </a:lnSpc>
              <a:spcBef>
                <a:spcPts val="0"/>
              </a:spcBef>
              <a:spcAft>
                <a:spcPts val="0"/>
              </a:spcAft>
              <a:buNone/>
            </a:pPr>
            <a:r>
              <a:rPr lang="tr" sz="1500">
                <a:highlight>
                  <a:srgbClr val="FFFFFE"/>
                </a:highlight>
              </a:rPr>
              <a:t>Örneğimizde, k değeri 3 seçildiği için algoritma 3 centroidi dağılıma rastgele yerleştiriyor.</a:t>
            </a:r>
            <a:endParaRPr sz="1500">
              <a:highlight>
                <a:srgbClr val="FFFFFE"/>
              </a:highlight>
            </a:endParaRPr>
          </a:p>
        </p:txBody>
      </p:sp>
      <p:pic>
        <p:nvPicPr>
          <p:cNvPr id="280" name="Google Shape;280;p50"/>
          <p:cNvPicPr preferRelativeResize="0"/>
          <p:nvPr/>
        </p:nvPicPr>
        <p:blipFill rotWithShape="1">
          <a:blip r:embed="rId3">
            <a:alphaModFix/>
          </a:blip>
          <a:srcRect l="14551" t="8070" r="7299" b="13877"/>
          <a:stretch/>
        </p:blipFill>
        <p:spPr>
          <a:xfrm>
            <a:off x="5494425" y="1235788"/>
            <a:ext cx="3337875" cy="3249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animEffect transition="in" filter="fade">
                                      <p:cBhvr>
                                        <p:cTn id="7" dur="1000"/>
                                        <p:tgtEl>
                                          <p:spTgt spid="2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xEl>
                                              <p:pRg st="1" end="1"/>
                                            </p:txEl>
                                          </p:spTgt>
                                        </p:tgtEl>
                                        <p:attrNameLst>
                                          <p:attrName>style.visibility</p:attrName>
                                        </p:attrNameLst>
                                      </p:cBhvr>
                                      <p:to>
                                        <p:strVal val="visible"/>
                                      </p:to>
                                    </p:set>
                                    <p:animEffect transition="in" filter="fade">
                                      <p:cBhvr>
                                        <p:cTn id="12" dur="1000"/>
                                        <p:tgtEl>
                                          <p:spTgt spid="2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9">
                                            <p:txEl>
                                              <p:pRg st="2" end="2"/>
                                            </p:txEl>
                                          </p:spTgt>
                                        </p:tgtEl>
                                        <p:attrNameLst>
                                          <p:attrName>style.visibility</p:attrName>
                                        </p:attrNameLst>
                                      </p:cBhvr>
                                      <p:to>
                                        <p:strVal val="visible"/>
                                      </p:to>
                                    </p:set>
                                    <p:animEffect transition="in" filter="fade">
                                      <p:cBhvr>
                                        <p:cTn id="17" dur="1000"/>
                                        <p:tgtEl>
                                          <p:spTgt spid="2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9">
                                            <p:txEl>
                                              <p:pRg st="3" end="3"/>
                                            </p:txEl>
                                          </p:spTgt>
                                        </p:tgtEl>
                                        <p:attrNameLst>
                                          <p:attrName>style.visibility</p:attrName>
                                        </p:attrNameLst>
                                      </p:cBhvr>
                                      <p:to>
                                        <p:strVal val="visible"/>
                                      </p:to>
                                    </p:set>
                                    <p:animEffect transition="in" filter="fade">
                                      <p:cBhvr>
                                        <p:cTn id="22" dur="1000"/>
                                        <p:tgtEl>
                                          <p:spTgt spid="2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9">
                                            <p:txEl>
                                              <p:pRg st="4" end="4"/>
                                            </p:txEl>
                                          </p:spTgt>
                                        </p:tgtEl>
                                        <p:attrNameLst>
                                          <p:attrName>style.visibility</p:attrName>
                                        </p:attrNameLst>
                                      </p:cBhvr>
                                      <p:to>
                                        <p:strVal val="visible"/>
                                      </p:to>
                                    </p:set>
                                    <p:animEffect transition="in" filter="fade">
                                      <p:cBhvr>
                                        <p:cTn id="27" dur="1000"/>
                                        <p:tgtEl>
                                          <p:spTgt spid="2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9">
                                            <p:txEl>
                                              <p:pRg st="5" end="5"/>
                                            </p:txEl>
                                          </p:spTgt>
                                        </p:tgtEl>
                                        <p:attrNameLst>
                                          <p:attrName>style.visibility</p:attrName>
                                        </p:attrNameLst>
                                      </p:cBhvr>
                                      <p:to>
                                        <p:strVal val="visible"/>
                                      </p:to>
                                    </p:set>
                                    <p:animEffect transition="in" filter="fade">
                                      <p:cBhvr>
                                        <p:cTn id="32" dur="1000"/>
                                        <p:tgtEl>
                                          <p:spTgt spid="2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Optimum k Değerini Belirlemek: Elbow Method </a:t>
            </a:r>
            <a:endParaRPr/>
          </a:p>
        </p:txBody>
      </p:sp>
      <p:sp>
        <p:nvSpPr>
          <p:cNvPr id="286" name="Google Shape;286;p51"/>
          <p:cNvSpPr txBox="1">
            <a:spLocks noGrp="1"/>
          </p:cNvSpPr>
          <p:nvPr>
            <p:ph type="body" idx="1"/>
          </p:nvPr>
        </p:nvSpPr>
        <p:spPr>
          <a:xfrm>
            <a:off x="311700" y="1152475"/>
            <a:ext cx="3811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1500"/>
              <a:t>K-Means algoritması kullanılırken küme sayısını belirlemek için kullanılan bir yöntemdir. </a:t>
            </a:r>
            <a:endParaRPr sz="1500"/>
          </a:p>
          <a:p>
            <a:pPr marL="457200" lvl="0" indent="-323850" algn="l" rtl="0">
              <a:spcBef>
                <a:spcPts val="1200"/>
              </a:spcBef>
              <a:spcAft>
                <a:spcPts val="0"/>
              </a:spcAft>
              <a:buSzPts val="1500"/>
              <a:buChar char="●"/>
            </a:pPr>
            <a:r>
              <a:rPr lang="tr" sz="1500"/>
              <a:t>Farklı k değerleri için çizilen cost fonksiyonunun değer grafiğini ifade eder</a:t>
            </a:r>
            <a:endParaRPr sz="1500"/>
          </a:p>
          <a:p>
            <a:pPr marL="457200" lvl="0" indent="-323850" algn="l" rtl="0">
              <a:spcBef>
                <a:spcPts val="1200"/>
              </a:spcBef>
              <a:spcAft>
                <a:spcPts val="0"/>
              </a:spcAft>
              <a:buSzPts val="1500"/>
              <a:buChar char="●"/>
            </a:pPr>
            <a:r>
              <a:rPr lang="tr" sz="1500"/>
              <a:t>Çizilen grafikte dirsek noktası alınır  </a:t>
            </a:r>
            <a:endParaRPr sz="1500"/>
          </a:p>
          <a:p>
            <a:pPr marL="457200" lvl="0" indent="-323850" algn="l" rtl="0">
              <a:spcBef>
                <a:spcPts val="1000"/>
              </a:spcBef>
              <a:spcAft>
                <a:spcPts val="0"/>
              </a:spcAft>
              <a:buSzPts val="1500"/>
              <a:buChar char="●"/>
            </a:pPr>
            <a:r>
              <a:rPr lang="tr" sz="1500"/>
              <a:t>Bu nokta, genellikle optimum küme sayısına yakındır</a:t>
            </a:r>
            <a:endParaRPr sz="1500"/>
          </a:p>
          <a:p>
            <a:pPr marL="0" lvl="0" indent="0" algn="l" rtl="0">
              <a:spcBef>
                <a:spcPts val="1200"/>
              </a:spcBef>
              <a:spcAft>
                <a:spcPts val="1200"/>
              </a:spcAft>
              <a:buNone/>
            </a:pPr>
            <a:endParaRPr sz="1500"/>
          </a:p>
        </p:txBody>
      </p:sp>
      <p:pic>
        <p:nvPicPr>
          <p:cNvPr id="287" name="Google Shape;287;p51"/>
          <p:cNvPicPr preferRelativeResize="0"/>
          <p:nvPr/>
        </p:nvPicPr>
        <p:blipFill rotWithShape="1">
          <a:blip r:embed="rId3">
            <a:alphaModFix/>
          </a:blip>
          <a:srcRect t="3232" r="3044"/>
          <a:stretch/>
        </p:blipFill>
        <p:spPr>
          <a:xfrm>
            <a:off x="4394850" y="1207663"/>
            <a:ext cx="4476325" cy="3306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10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35714"/>
              </a:lnSpc>
              <a:spcBef>
                <a:spcPts val="0"/>
              </a:spcBef>
              <a:spcAft>
                <a:spcPts val="0"/>
              </a:spcAft>
              <a:buNone/>
            </a:pPr>
            <a:r>
              <a:rPr lang="tr" sz="2500">
                <a:highlight>
                  <a:srgbClr val="FFFFFE"/>
                </a:highlight>
              </a:rPr>
              <a:t>Silhouette Score</a:t>
            </a:r>
            <a:endParaRPr sz="2500"/>
          </a:p>
        </p:txBody>
      </p:sp>
      <p:sp>
        <p:nvSpPr>
          <p:cNvPr id="293" name="Google Shape;293;p52"/>
          <p:cNvSpPr txBox="1">
            <a:spLocks noGrp="1"/>
          </p:cNvSpPr>
          <p:nvPr>
            <p:ph type="body" idx="1"/>
          </p:nvPr>
        </p:nvSpPr>
        <p:spPr>
          <a:xfrm>
            <a:off x="311700" y="1152475"/>
            <a:ext cx="45054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tr" sz="1500" b="1">
                <a:highlight>
                  <a:srgbClr val="FFFFFE"/>
                </a:highlight>
              </a:rPr>
              <a:t>Silhouette Score</a:t>
            </a:r>
            <a:r>
              <a:rPr lang="tr" sz="1500" b="1"/>
              <a:t>, Katsayı veya Siluet puanı;</a:t>
            </a:r>
            <a:endParaRPr sz="1500" b="1"/>
          </a:p>
          <a:p>
            <a:pPr marL="0" lvl="0" indent="0" algn="l" rtl="0">
              <a:lnSpc>
                <a:spcPct val="135714"/>
              </a:lnSpc>
              <a:spcBef>
                <a:spcPts val="0"/>
              </a:spcBef>
              <a:spcAft>
                <a:spcPts val="0"/>
              </a:spcAft>
              <a:buClr>
                <a:schemeClr val="dk1"/>
              </a:buClr>
              <a:buSzPts val="1100"/>
              <a:buFont typeface="Arial"/>
              <a:buNone/>
            </a:pPr>
            <a:r>
              <a:rPr lang="tr" sz="1500"/>
              <a:t>Bir kümeleme tekniğinin ne kadar iyi kümelediğini hesaplamak için kullanılan bir ölçüdür. Değeri </a:t>
            </a:r>
            <a:r>
              <a:rPr lang="tr" sz="1500">
                <a:highlight>
                  <a:srgbClr val="C9DAF8"/>
                </a:highlight>
              </a:rPr>
              <a:t>-1 ile 1 arasında </a:t>
            </a:r>
            <a:r>
              <a:rPr lang="tr" sz="1500"/>
              <a:t>değişir.</a:t>
            </a:r>
            <a:endParaRPr sz="1500"/>
          </a:p>
          <a:p>
            <a:pPr marL="0" lvl="0" indent="0" algn="l" rtl="0">
              <a:spcBef>
                <a:spcPts val="0"/>
              </a:spcBef>
              <a:spcAft>
                <a:spcPts val="0"/>
              </a:spcAft>
              <a:buClr>
                <a:schemeClr val="dk1"/>
              </a:buClr>
              <a:buSzPts val="1100"/>
              <a:buFont typeface="Arial"/>
              <a:buNone/>
            </a:pPr>
            <a:r>
              <a:rPr lang="tr" sz="1500"/>
              <a:t>1: Kümelerin birbirinden oldukça uzak olduğu ve açıkça ayırt edildiği anlamına gelir.</a:t>
            </a:r>
            <a:endParaRPr sz="1500"/>
          </a:p>
          <a:p>
            <a:pPr marL="0" lvl="0" indent="0" algn="l" rtl="0">
              <a:spcBef>
                <a:spcPts val="1200"/>
              </a:spcBef>
              <a:spcAft>
                <a:spcPts val="0"/>
              </a:spcAft>
              <a:buClr>
                <a:schemeClr val="dk1"/>
              </a:buClr>
              <a:buSzPts val="1100"/>
              <a:buFont typeface="Arial"/>
              <a:buNone/>
            </a:pPr>
            <a:r>
              <a:rPr lang="tr" sz="1500"/>
              <a:t>0: Kümelerin birbirine olan mesafenin azaldığı veya kümeler arasındaki mesafenin önemli olmadığı anlamına gelir.</a:t>
            </a:r>
            <a:endParaRPr sz="1500"/>
          </a:p>
          <a:p>
            <a:pPr marL="0" lvl="0" indent="0" algn="l" rtl="0">
              <a:spcBef>
                <a:spcPts val="1200"/>
              </a:spcBef>
              <a:spcAft>
                <a:spcPts val="0"/>
              </a:spcAft>
              <a:buClr>
                <a:schemeClr val="dk1"/>
              </a:buClr>
              <a:buSzPts val="1100"/>
              <a:buFont typeface="Arial"/>
              <a:buNone/>
            </a:pPr>
            <a:r>
              <a:rPr lang="tr" sz="1500"/>
              <a:t>-1: Kümelerin yanlış şekilde atandığı anlamına gelir.</a:t>
            </a:r>
            <a:endParaRPr sz="1500"/>
          </a:p>
          <a:p>
            <a:pPr marL="0" lvl="0" indent="0" algn="l" rtl="0">
              <a:spcBef>
                <a:spcPts val="1200"/>
              </a:spcBef>
              <a:spcAft>
                <a:spcPts val="1200"/>
              </a:spcAft>
              <a:buNone/>
            </a:pPr>
            <a:endParaRPr sz="1500"/>
          </a:p>
        </p:txBody>
      </p:sp>
      <p:pic>
        <p:nvPicPr>
          <p:cNvPr id="294" name="Google Shape;294;p52"/>
          <p:cNvPicPr preferRelativeResize="0"/>
          <p:nvPr/>
        </p:nvPicPr>
        <p:blipFill>
          <a:blip r:embed="rId3">
            <a:alphaModFix/>
          </a:blip>
          <a:stretch>
            <a:fillRect/>
          </a:stretch>
        </p:blipFill>
        <p:spPr>
          <a:xfrm>
            <a:off x="5601850" y="1142325"/>
            <a:ext cx="3230450" cy="2418475"/>
          </a:xfrm>
          <a:prstGeom prst="rect">
            <a:avLst/>
          </a:prstGeom>
          <a:noFill/>
          <a:ln>
            <a:noFill/>
          </a:ln>
        </p:spPr>
      </p:pic>
      <p:pic>
        <p:nvPicPr>
          <p:cNvPr id="295" name="Google Shape;295;p52"/>
          <p:cNvPicPr preferRelativeResize="0"/>
          <p:nvPr/>
        </p:nvPicPr>
        <p:blipFill rotWithShape="1">
          <a:blip r:embed="rId4">
            <a:alphaModFix/>
          </a:blip>
          <a:srcRect l="22688" t="28509" r="26837" b="28888"/>
          <a:stretch/>
        </p:blipFill>
        <p:spPr>
          <a:xfrm>
            <a:off x="5929761" y="3685400"/>
            <a:ext cx="2421750" cy="7568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tr"/>
              <a:t>Adım Adım K-Means</a:t>
            </a:r>
            <a:endParaRPr/>
          </a:p>
          <a:p>
            <a:pPr marL="0" lvl="0" indent="0" algn="l" rtl="0">
              <a:spcBef>
                <a:spcPts val="0"/>
              </a:spcBef>
              <a:spcAft>
                <a:spcPts val="0"/>
              </a:spcAft>
              <a:buNone/>
            </a:pPr>
            <a:endParaRPr/>
          </a:p>
        </p:txBody>
      </p:sp>
      <p:sp>
        <p:nvSpPr>
          <p:cNvPr id="301" name="Google Shape;301;p5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None/>
            </a:pPr>
            <a:r>
              <a:rPr lang="tr" sz="1500" b="1">
                <a:highlight>
                  <a:srgbClr val="FFFFFE"/>
                </a:highlight>
              </a:rPr>
              <a:t>Adım 2:</a:t>
            </a:r>
            <a:endParaRPr sz="1500" b="1">
              <a:highlight>
                <a:srgbClr val="FFFFFE"/>
              </a:highlight>
            </a:endParaRPr>
          </a:p>
          <a:p>
            <a:pPr marL="0" lvl="0" indent="0" algn="l" rtl="0">
              <a:lnSpc>
                <a:spcPct val="135714"/>
              </a:lnSpc>
              <a:spcBef>
                <a:spcPts val="0"/>
              </a:spcBef>
              <a:spcAft>
                <a:spcPts val="0"/>
              </a:spcAft>
              <a:buNone/>
            </a:pPr>
            <a:r>
              <a:rPr lang="tr" sz="1500" b="1">
                <a:highlight>
                  <a:srgbClr val="FFFFFE"/>
                </a:highlight>
              </a:rPr>
              <a:t>İlk Kümelerin Oluşması</a:t>
            </a:r>
            <a:endParaRPr sz="1500" b="1">
              <a:highlight>
                <a:srgbClr val="FFFFFE"/>
              </a:highlight>
            </a:endParaRPr>
          </a:p>
          <a:p>
            <a:pPr marL="0" lvl="0" indent="0" algn="l" rtl="0">
              <a:lnSpc>
                <a:spcPct val="135714"/>
              </a:lnSpc>
              <a:spcBef>
                <a:spcPts val="0"/>
              </a:spcBef>
              <a:spcAft>
                <a:spcPts val="0"/>
              </a:spcAft>
              <a:buNone/>
            </a:pPr>
            <a:br>
              <a:rPr lang="tr" sz="1500">
                <a:highlight>
                  <a:srgbClr val="FFFFFE"/>
                </a:highlight>
              </a:rPr>
            </a:br>
            <a:r>
              <a:rPr lang="tr" sz="1500">
                <a:highlight>
                  <a:srgbClr val="FFFFFE"/>
                </a:highlight>
              </a:rPr>
              <a:t>Algoritma, ilk k (cluster sayısı) tane küme elde etmek için her noktayı en yakın centroid noktasının kümesine dahil eder.</a:t>
            </a:r>
            <a:endParaRPr sz="1500">
              <a:highlight>
                <a:srgbClr val="FFFFFE"/>
              </a:highlight>
            </a:endParaRPr>
          </a:p>
          <a:p>
            <a:pPr marL="0" lvl="0" indent="0" algn="l" rtl="0">
              <a:lnSpc>
                <a:spcPct val="135714"/>
              </a:lnSpc>
              <a:spcBef>
                <a:spcPts val="0"/>
              </a:spcBef>
              <a:spcAft>
                <a:spcPts val="0"/>
              </a:spcAft>
              <a:buNone/>
            </a:pPr>
            <a:endParaRPr sz="1500">
              <a:highlight>
                <a:srgbClr val="FFFFFE"/>
              </a:highlight>
            </a:endParaRPr>
          </a:p>
          <a:p>
            <a:pPr marL="0" lvl="0" indent="0" algn="l" rtl="0">
              <a:lnSpc>
                <a:spcPct val="135714"/>
              </a:lnSpc>
              <a:spcBef>
                <a:spcPts val="0"/>
              </a:spcBef>
              <a:spcAft>
                <a:spcPts val="0"/>
              </a:spcAft>
              <a:buNone/>
            </a:pPr>
            <a:r>
              <a:rPr lang="tr" sz="1500">
                <a:highlight>
                  <a:srgbClr val="FFFFFE"/>
                </a:highlight>
              </a:rPr>
              <a:t>Centroidlere atama konusunda mesafe göz önüne alınır ve kullanılan en yaygın yöntemlerden biri Öklid formülüdür. </a:t>
            </a:r>
            <a:endParaRPr sz="1500">
              <a:highlight>
                <a:srgbClr val="FFFFFE"/>
              </a:highlight>
            </a:endParaRPr>
          </a:p>
        </p:txBody>
      </p:sp>
      <p:pic>
        <p:nvPicPr>
          <p:cNvPr id="302" name="Google Shape;302;p53"/>
          <p:cNvPicPr preferRelativeResize="0"/>
          <p:nvPr/>
        </p:nvPicPr>
        <p:blipFill rotWithShape="1">
          <a:blip r:embed="rId3">
            <a:alphaModFix/>
          </a:blip>
          <a:srcRect l="9159" t="3842" r="9354" b="12810"/>
          <a:stretch/>
        </p:blipFill>
        <p:spPr>
          <a:xfrm>
            <a:off x="6118011" y="1113513"/>
            <a:ext cx="2714289" cy="2714313"/>
          </a:xfrm>
          <a:prstGeom prst="rect">
            <a:avLst/>
          </a:prstGeom>
          <a:noFill/>
          <a:ln>
            <a:noFill/>
          </a:ln>
        </p:spPr>
      </p:pic>
      <p:pic>
        <p:nvPicPr>
          <p:cNvPr id="303" name="Google Shape;303;p53"/>
          <p:cNvPicPr preferRelativeResize="0"/>
          <p:nvPr/>
        </p:nvPicPr>
        <p:blipFill>
          <a:blip r:embed="rId4">
            <a:alphaModFix/>
          </a:blip>
          <a:stretch>
            <a:fillRect/>
          </a:stretch>
        </p:blipFill>
        <p:spPr>
          <a:xfrm>
            <a:off x="6752238" y="3827825"/>
            <a:ext cx="1445824" cy="90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xEl>
                                              <p:pRg st="0" end="0"/>
                                            </p:txEl>
                                          </p:spTgt>
                                        </p:tgtEl>
                                        <p:attrNameLst>
                                          <p:attrName>style.visibility</p:attrName>
                                        </p:attrNameLst>
                                      </p:cBhvr>
                                      <p:to>
                                        <p:strVal val="visible"/>
                                      </p:to>
                                    </p:set>
                                    <p:animEffect transition="in" filter="fade">
                                      <p:cBhvr>
                                        <p:cTn id="7" dur="1000"/>
                                        <p:tgtEl>
                                          <p:spTgt spid="3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1">
                                            <p:txEl>
                                              <p:pRg st="1" end="1"/>
                                            </p:txEl>
                                          </p:spTgt>
                                        </p:tgtEl>
                                        <p:attrNameLst>
                                          <p:attrName>style.visibility</p:attrName>
                                        </p:attrNameLst>
                                      </p:cBhvr>
                                      <p:to>
                                        <p:strVal val="visible"/>
                                      </p:to>
                                    </p:set>
                                    <p:animEffect transition="in" filter="fade">
                                      <p:cBhvr>
                                        <p:cTn id="12" dur="1000"/>
                                        <p:tgtEl>
                                          <p:spTgt spid="3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1">
                                            <p:txEl>
                                              <p:pRg st="2" end="2"/>
                                            </p:txEl>
                                          </p:spTgt>
                                        </p:tgtEl>
                                        <p:attrNameLst>
                                          <p:attrName>style.visibility</p:attrName>
                                        </p:attrNameLst>
                                      </p:cBhvr>
                                      <p:to>
                                        <p:strVal val="visible"/>
                                      </p:to>
                                    </p:set>
                                    <p:animEffect transition="in" filter="fade">
                                      <p:cBhvr>
                                        <p:cTn id="17" dur="1000"/>
                                        <p:tgtEl>
                                          <p:spTgt spid="3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1">
                                            <p:txEl>
                                              <p:pRg st="3" end="3"/>
                                            </p:txEl>
                                          </p:spTgt>
                                        </p:tgtEl>
                                        <p:attrNameLst>
                                          <p:attrName>style.visibility</p:attrName>
                                        </p:attrNameLst>
                                      </p:cBhvr>
                                      <p:to>
                                        <p:strVal val="visible"/>
                                      </p:to>
                                    </p:set>
                                    <p:animEffect transition="in" filter="fade">
                                      <p:cBhvr>
                                        <p:cTn id="22" dur="1000"/>
                                        <p:tgtEl>
                                          <p:spTgt spid="3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1">
                                            <p:txEl>
                                              <p:pRg st="4" end="4"/>
                                            </p:txEl>
                                          </p:spTgt>
                                        </p:tgtEl>
                                        <p:attrNameLst>
                                          <p:attrName>style.visibility</p:attrName>
                                        </p:attrNameLst>
                                      </p:cBhvr>
                                      <p:to>
                                        <p:strVal val="visible"/>
                                      </p:to>
                                    </p:set>
                                    <p:animEffect transition="in" filter="fade">
                                      <p:cBhvr>
                                        <p:cTn id="27" dur="1000"/>
                                        <p:tgtEl>
                                          <p:spTgt spid="3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Veri ile Çalışmak</a:t>
            </a:r>
            <a:endParaRPr/>
          </a:p>
        </p:txBody>
      </p:sp>
      <p:sp>
        <p:nvSpPr>
          <p:cNvPr id="167" name="Google Shape;167;p29"/>
          <p:cNvSpPr txBox="1">
            <a:spLocks noGrp="1"/>
          </p:cNvSpPr>
          <p:nvPr>
            <p:ph type="body" idx="1"/>
          </p:nvPr>
        </p:nvSpPr>
        <p:spPr>
          <a:xfrm>
            <a:off x="311700" y="1152475"/>
            <a:ext cx="4814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tr" b="1"/>
              <a:t>Veri bilimi,</a:t>
            </a:r>
            <a:r>
              <a:rPr lang="tr"/>
              <a:t> yapılandırılmış ve yapılandırılmamış verilerden bilgi ve öngörü elde etmek için bilimsel yöntemleri, süreçleri, algoritmaları ve sistemleri kullanan çok disiplinli bir alandır. </a:t>
            </a:r>
            <a:endParaRPr/>
          </a:p>
          <a:p>
            <a:pPr marL="0" lvl="0" indent="0" algn="l" rtl="0">
              <a:spcBef>
                <a:spcPts val="1200"/>
              </a:spcBef>
              <a:spcAft>
                <a:spcPts val="1200"/>
              </a:spcAft>
              <a:buClr>
                <a:schemeClr val="dk1"/>
              </a:buClr>
              <a:buSzPts val="1100"/>
              <a:buFont typeface="Arial"/>
              <a:buNone/>
            </a:pPr>
            <a:r>
              <a:rPr lang="tr"/>
              <a:t>Veri bilimi, gerçek olayları verilerle anlamak ve analiz etmek için  istatistikleri, veri analizini, makine öğrenimini ve ilgili yöntemlerini birleştirmek için kullanılan bir kavramdır.</a:t>
            </a:r>
            <a:r>
              <a:rPr lang="tr" baseline="30000"/>
              <a:t> </a:t>
            </a:r>
            <a:r>
              <a:rPr lang="tr"/>
              <a:t>Matematik, istatistik, bilgisayar bilimi gibi alanlardan birçok teknik ve teori kullanır.</a:t>
            </a:r>
            <a:endParaRPr/>
          </a:p>
        </p:txBody>
      </p:sp>
      <p:pic>
        <p:nvPicPr>
          <p:cNvPr id="168" name="Google Shape;168;p29"/>
          <p:cNvPicPr preferRelativeResize="0"/>
          <p:nvPr/>
        </p:nvPicPr>
        <p:blipFill>
          <a:blip r:embed="rId3">
            <a:alphaModFix/>
          </a:blip>
          <a:stretch>
            <a:fillRect/>
          </a:stretch>
        </p:blipFill>
        <p:spPr>
          <a:xfrm>
            <a:off x="5324425" y="1603225"/>
            <a:ext cx="3618051" cy="177905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tr"/>
              <a:t>Adım Adım K-Means</a:t>
            </a:r>
            <a:endParaRPr/>
          </a:p>
          <a:p>
            <a:pPr marL="0" lvl="0" indent="0" algn="l" rtl="0">
              <a:spcBef>
                <a:spcPts val="0"/>
              </a:spcBef>
              <a:spcAft>
                <a:spcPts val="0"/>
              </a:spcAft>
              <a:buNone/>
            </a:pPr>
            <a:endParaRPr/>
          </a:p>
        </p:txBody>
      </p:sp>
      <p:sp>
        <p:nvSpPr>
          <p:cNvPr id="309" name="Google Shape;309;p5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tr" sz="1500" b="1">
                <a:highlight>
                  <a:srgbClr val="FFFFFE"/>
                </a:highlight>
              </a:rPr>
              <a:t>Adım 3:</a:t>
            </a:r>
            <a:endParaRPr sz="1500" b="1">
              <a:highlight>
                <a:srgbClr val="FFFFFE"/>
              </a:highlight>
            </a:endParaRPr>
          </a:p>
          <a:p>
            <a:pPr marL="0" lvl="0" indent="0" algn="l" rtl="0">
              <a:lnSpc>
                <a:spcPct val="135714"/>
              </a:lnSpc>
              <a:spcBef>
                <a:spcPts val="0"/>
              </a:spcBef>
              <a:spcAft>
                <a:spcPts val="0"/>
              </a:spcAft>
              <a:buNone/>
            </a:pPr>
            <a:r>
              <a:rPr lang="tr" sz="1500" b="1">
                <a:highlight>
                  <a:srgbClr val="FFFFFE"/>
                </a:highlight>
              </a:rPr>
              <a:t>Ağırlık Merkezinin Yeniden Hesaplanması</a:t>
            </a:r>
            <a:endParaRPr sz="1500" b="1">
              <a:highlight>
                <a:srgbClr val="FFFFFE"/>
              </a:highlight>
            </a:endParaRPr>
          </a:p>
          <a:p>
            <a:pPr marL="0" lvl="0" indent="0" algn="l" rtl="0">
              <a:lnSpc>
                <a:spcPct val="135714"/>
              </a:lnSpc>
              <a:spcBef>
                <a:spcPts val="0"/>
              </a:spcBef>
              <a:spcAft>
                <a:spcPts val="0"/>
              </a:spcAft>
              <a:buNone/>
            </a:pPr>
            <a:endParaRPr sz="1500" b="1">
              <a:highlight>
                <a:srgbClr val="FFFFFE"/>
              </a:highlight>
            </a:endParaRPr>
          </a:p>
          <a:p>
            <a:pPr marL="0" lvl="0" indent="0" algn="l" rtl="0">
              <a:lnSpc>
                <a:spcPct val="135714"/>
              </a:lnSpc>
              <a:spcBef>
                <a:spcPts val="0"/>
              </a:spcBef>
              <a:spcAft>
                <a:spcPts val="0"/>
              </a:spcAft>
              <a:buNone/>
            </a:pPr>
            <a:r>
              <a:rPr lang="tr" sz="1500">
                <a:highlight>
                  <a:srgbClr val="FFFFFE"/>
                </a:highlight>
              </a:rPr>
              <a:t>Algoritma, her küme için kümedeki tüm noktaların ortalamasını alarak ağırlık merkezini yeniden hesaplar. </a:t>
            </a:r>
            <a:endParaRPr sz="1500">
              <a:highlight>
                <a:srgbClr val="FFFFFE"/>
              </a:highlight>
            </a:endParaRPr>
          </a:p>
          <a:p>
            <a:pPr marL="0" lvl="0" indent="0" algn="l" rtl="0">
              <a:lnSpc>
                <a:spcPct val="135714"/>
              </a:lnSpc>
              <a:spcBef>
                <a:spcPts val="0"/>
              </a:spcBef>
              <a:spcAft>
                <a:spcPts val="0"/>
              </a:spcAft>
              <a:buNone/>
            </a:pPr>
            <a:endParaRPr sz="1500">
              <a:highlight>
                <a:srgbClr val="FFFFFE"/>
              </a:highlight>
            </a:endParaRPr>
          </a:p>
          <a:p>
            <a:pPr marL="0" lvl="0" indent="0" algn="l" rtl="0">
              <a:lnSpc>
                <a:spcPct val="135714"/>
              </a:lnSpc>
              <a:spcBef>
                <a:spcPts val="0"/>
              </a:spcBef>
              <a:spcAft>
                <a:spcPts val="0"/>
              </a:spcAft>
              <a:buNone/>
            </a:pPr>
            <a:r>
              <a:rPr lang="tr" sz="1500">
                <a:highlight>
                  <a:srgbClr val="FFFFFE"/>
                </a:highlight>
              </a:rPr>
              <a:t>Merkezlerdeki değişiklikler şekilde oklarla gösterilmiştir. Merkezler değiştiğinden, algoritma, noktaları en yakın merkeze yeniden atar.</a:t>
            </a:r>
            <a:endParaRPr sz="1500">
              <a:highlight>
                <a:srgbClr val="FFFFFE"/>
              </a:highlight>
            </a:endParaRPr>
          </a:p>
        </p:txBody>
      </p:sp>
      <p:pic>
        <p:nvPicPr>
          <p:cNvPr id="310" name="Google Shape;310;p54"/>
          <p:cNvPicPr preferRelativeResize="0"/>
          <p:nvPr/>
        </p:nvPicPr>
        <p:blipFill rotWithShape="1">
          <a:blip r:embed="rId3">
            <a:alphaModFix/>
          </a:blip>
          <a:srcRect l="17492" t="3577" r="10132" b="13606"/>
          <a:stretch/>
        </p:blipFill>
        <p:spPr>
          <a:xfrm>
            <a:off x="5333325" y="1105575"/>
            <a:ext cx="3498975" cy="3510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animEffect transition="in" filter="fade">
                                      <p:cBhvr>
                                        <p:cTn id="7" dur="1000"/>
                                        <p:tgtEl>
                                          <p:spTgt spid="3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
                                            <p:txEl>
                                              <p:pRg st="1" end="1"/>
                                            </p:txEl>
                                          </p:spTgt>
                                        </p:tgtEl>
                                        <p:attrNameLst>
                                          <p:attrName>style.visibility</p:attrName>
                                        </p:attrNameLst>
                                      </p:cBhvr>
                                      <p:to>
                                        <p:strVal val="visible"/>
                                      </p:to>
                                    </p:set>
                                    <p:animEffect transition="in" filter="fade">
                                      <p:cBhvr>
                                        <p:cTn id="12" dur="1000"/>
                                        <p:tgtEl>
                                          <p:spTgt spid="3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9">
                                            <p:txEl>
                                              <p:pRg st="2" end="2"/>
                                            </p:txEl>
                                          </p:spTgt>
                                        </p:tgtEl>
                                        <p:attrNameLst>
                                          <p:attrName>style.visibility</p:attrName>
                                        </p:attrNameLst>
                                      </p:cBhvr>
                                      <p:to>
                                        <p:strVal val="visible"/>
                                      </p:to>
                                    </p:set>
                                    <p:animEffect transition="in" filter="fade">
                                      <p:cBhvr>
                                        <p:cTn id="17" dur="1000"/>
                                        <p:tgtEl>
                                          <p:spTgt spid="3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9">
                                            <p:txEl>
                                              <p:pRg st="3" end="3"/>
                                            </p:txEl>
                                          </p:spTgt>
                                        </p:tgtEl>
                                        <p:attrNameLst>
                                          <p:attrName>style.visibility</p:attrName>
                                        </p:attrNameLst>
                                      </p:cBhvr>
                                      <p:to>
                                        <p:strVal val="visible"/>
                                      </p:to>
                                    </p:set>
                                    <p:animEffect transition="in" filter="fade">
                                      <p:cBhvr>
                                        <p:cTn id="22" dur="1000"/>
                                        <p:tgtEl>
                                          <p:spTgt spid="3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9">
                                            <p:txEl>
                                              <p:pRg st="4" end="4"/>
                                            </p:txEl>
                                          </p:spTgt>
                                        </p:tgtEl>
                                        <p:attrNameLst>
                                          <p:attrName>style.visibility</p:attrName>
                                        </p:attrNameLst>
                                      </p:cBhvr>
                                      <p:to>
                                        <p:strVal val="visible"/>
                                      </p:to>
                                    </p:set>
                                    <p:animEffect transition="in" filter="fade">
                                      <p:cBhvr>
                                        <p:cTn id="27" dur="1000"/>
                                        <p:tgtEl>
                                          <p:spTgt spid="30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9">
                                            <p:txEl>
                                              <p:pRg st="5" end="5"/>
                                            </p:txEl>
                                          </p:spTgt>
                                        </p:tgtEl>
                                        <p:attrNameLst>
                                          <p:attrName>style.visibility</p:attrName>
                                        </p:attrNameLst>
                                      </p:cBhvr>
                                      <p:to>
                                        <p:strVal val="visible"/>
                                      </p:to>
                                    </p:set>
                                    <p:animEffect transition="in" filter="fade">
                                      <p:cBhvr>
                                        <p:cTn id="32" dur="1000"/>
                                        <p:tgtEl>
                                          <p:spTgt spid="30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tr"/>
              <a:t>Adım Adım K-Means</a:t>
            </a:r>
            <a:endParaRPr/>
          </a:p>
          <a:p>
            <a:pPr marL="0" lvl="0" indent="0" algn="l" rtl="0">
              <a:spcBef>
                <a:spcPts val="0"/>
              </a:spcBef>
              <a:spcAft>
                <a:spcPts val="0"/>
              </a:spcAft>
              <a:buNone/>
            </a:pPr>
            <a:endParaRPr/>
          </a:p>
        </p:txBody>
      </p:sp>
      <p:sp>
        <p:nvSpPr>
          <p:cNvPr id="316" name="Google Shape;316;p5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tr" sz="1500" b="1">
                <a:highlight>
                  <a:srgbClr val="FFFFFE"/>
                </a:highlight>
              </a:rPr>
              <a:t>Adım 4: </a:t>
            </a:r>
            <a:endParaRPr sz="1500" b="1">
              <a:highlight>
                <a:srgbClr val="FFFFFE"/>
              </a:highlight>
            </a:endParaRPr>
          </a:p>
          <a:p>
            <a:pPr marL="0" lvl="0" indent="0" algn="l" rtl="0">
              <a:lnSpc>
                <a:spcPct val="135714"/>
              </a:lnSpc>
              <a:spcBef>
                <a:spcPts val="0"/>
              </a:spcBef>
              <a:spcAft>
                <a:spcPts val="0"/>
              </a:spcAft>
              <a:buNone/>
            </a:pPr>
            <a:r>
              <a:rPr lang="tr" sz="1500" b="1">
                <a:highlight>
                  <a:srgbClr val="FFFFFE"/>
                </a:highlight>
              </a:rPr>
              <a:t>Yeniden Atamalar ve Kümelendirmeler</a:t>
            </a:r>
            <a:endParaRPr sz="1500" b="1">
              <a:highlight>
                <a:srgbClr val="FFFFFE"/>
              </a:highlight>
            </a:endParaRPr>
          </a:p>
          <a:p>
            <a:pPr marL="0" lvl="0" indent="0" algn="l" rtl="0">
              <a:lnSpc>
                <a:spcPct val="135714"/>
              </a:lnSpc>
              <a:spcBef>
                <a:spcPts val="0"/>
              </a:spcBef>
              <a:spcAft>
                <a:spcPts val="0"/>
              </a:spcAft>
              <a:buNone/>
            </a:pPr>
            <a:endParaRPr sz="1500" b="1">
              <a:highlight>
                <a:srgbClr val="FFFFFE"/>
              </a:highlight>
            </a:endParaRPr>
          </a:p>
          <a:p>
            <a:pPr marL="0" lvl="0" indent="0" algn="l" rtl="0">
              <a:lnSpc>
                <a:spcPct val="135714"/>
              </a:lnSpc>
              <a:spcBef>
                <a:spcPts val="0"/>
              </a:spcBef>
              <a:spcAft>
                <a:spcPts val="0"/>
              </a:spcAft>
              <a:buNone/>
            </a:pPr>
            <a:r>
              <a:rPr lang="tr" sz="1500">
                <a:highlight>
                  <a:srgbClr val="FFFFFE"/>
                </a:highlight>
              </a:rPr>
              <a:t>Algoritma, noktalar kümeleri değiştirmeyi durdurana kadar merkez noktalarının hesaplanmasını ve noktaların atanmasını tekrarlar. Büyük veri kümelerini kümelerken, bunun yerine diğer kriterleri kullanarak yakınsamaya ulaşmadan önce algoritmayı durdurursunuz.</a:t>
            </a:r>
            <a:endParaRPr sz="1500">
              <a:highlight>
                <a:srgbClr val="FFFFFE"/>
              </a:highlight>
            </a:endParaRPr>
          </a:p>
        </p:txBody>
      </p:sp>
      <p:pic>
        <p:nvPicPr>
          <p:cNvPr id="317" name="Google Shape;317;p55"/>
          <p:cNvPicPr preferRelativeResize="0"/>
          <p:nvPr/>
        </p:nvPicPr>
        <p:blipFill rotWithShape="1">
          <a:blip r:embed="rId3">
            <a:alphaModFix/>
          </a:blip>
          <a:srcRect l="17812" t="3044" r="8430" b="14671"/>
          <a:stretch/>
        </p:blipFill>
        <p:spPr>
          <a:xfrm>
            <a:off x="5426750" y="1152475"/>
            <a:ext cx="3405550" cy="3483975"/>
          </a:xfrm>
          <a:prstGeom prst="rect">
            <a:avLst/>
          </a:prstGeom>
          <a:noFill/>
          <a:ln>
            <a:noFill/>
          </a:ln>
        </p:spPr>
      </p:pic>
      <p:pic>
        <p:nvPicPr>
          <p:cNvPr id="318" name="Google Shape;318;p55"/>
          <p:cNvPicPr preferRelativeResize="0"/>
          <p:nvPr/>
        </p:nvPicPr>
        <p:blipFill>
          <a:blip r:embed="rId4">
            <a:alphaModFix/>
          </a:blip>
          <a:stretch>
            <a:fillRect/>
          </a:stretch>
        </p:blipFill>
        <p:spPr>
          <a:xfrm>
            <a:off x="8571300" y="4409925"/>
            <a:ext cx="572700" cy="57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Effect transition="in" filter="fade">
                                      <p:cBhvr>
                                        <p:cTn id="7" dur="1000"/>
                                        <p:tgtEl>
                                          <p:spTgt spid="3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Effect transition="in" filter="fade">
                                      <p:cBhvr>
                                        <p:cTn id="12" dur="1000"/>
                                        <p:tgtEl>
                                          <p:spTgt spid="3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Effect transition="in" filter="fade">
                                      <p:cBhvr>
                                        <p:cTn id="17" dur="1000"/>
                                        <p:tgtEl>
                                          <p:spTgt spid="3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6">
                                            <p:txEl>
                                              <p:pRg st="3" end="3"/>
                                            </p:txEl>
                                          </p:spTgt>
                                        </p:tgtEl>
                                        <p:attrNameLst>
                                          <p:attrName>style.visibility</p:attrName>
                                        </p:attrNameLst>
                                      </p:cBhvr>
                                      <p:to>
                                        <p:strVal val="visible"/>
                                      </p:to>
                                    </p:set>
                                    <p:animEffect transition="in" filter="fade">
                                      <p:cBhvr>
                                        <p:cTn id="22" dur="1000"/>
                                        <p:tgtEl>
                                          <p:spTgt spid="3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K-NN ve K-Means Algoritmaları</a:t>
            </a:r>
            <a:endParaRPr/>
          </a:p>
        </p:txBody>
      </p:sp>
      <p:sp>
        <p:nvSpPr>
          <p:cNvPr id="324" name="Google Shape;324;p5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1500"/>
              <a:t>K-Nearest Neighbors Algoritması (k-NN); </a:t>
            </a:r>
            <a:endParaRPr sz="1500"/>
          </a:p>
          <a:p>
            <a:pPr marL="457200" lvl="0" indent="-323850" algn="l" rtl="0">
              <a:spcBef>
                <a:spcPts val="1200"/>
              </a:spcBef>
              <a:spcAft>
                <a:spcPts val="0"/>
              </a:spcAft>
              <a:buSzPts val="1500"/>
              <a:buChar char="●"/>
            </a:pPr>
            <a:r>
              <a:rPr lang="tr" sz="1500"/>
              <a:t>Sınıflandırma ve Regresyon problemlerinde kullanılan bir Denetimli Öğrenme Algoritması</a:t>
            </a:r>
            <a:endParaRPr sz="1500"/>
          </a:p>
          <a:p>
            <a:pPr marL="457200" lvl="0" indent="-323850" algn="l" rtl="0">
              <a:spcBef>
                <a:spcPts val="0"/>
              </a:spcBef>
              <a:spcAft>
                <a:spcPts val="0"/>
              </a:spcAft>
              <a:buSzPts val="1500"/>
              <a:buChar char="●"/>
            </a:pPr>
            <a:r>
              <a:rPr lang="tr" sz="1500"/>
              <a:t>Temelde özellik benzerliğine dayanır ve buna bağlı işlemler yapar</a:t>
            </a:r>
            <a:endParaRPr sz="1500"/>
          </a:p>
          <a:p>
            <a:pPr marL="457200" lvl="0" indent="-323850" algn="l" rtl="0">
              <a:spcBef>
                <a:spcPts val="0"/>
              </a:spcBef>
              <a:spcAft>
                <a:spcPts val="0"/>
              </a:spcAft>
              <a:buSzPts val="1500"/>
              <a:buChar char="●"/>
            </a:pPr>
            <a:r>
              <a:rPr lang="tr" sz="1500"/>
              <a:t>Bir nesnenin birden fazla sınıfı olabilir</a:t>
            </a:r>
            <a:endParaRPr sz="1500"/>
          </a:p>
        </p:txBody>
      </p:sp>
      <p:sp>
        <p:nvSpPr>
          <p:cNvPr id="325" name="Google Shape;325;p5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1500"/>
              <a:t>K-Means Algoritması;</a:t>
            </a:r>
            <a:endParaRPr sz="1500"/>
          </a:p>
          <a:p>
            <a:pPr marL="457200" lvl="0" indent="-323850" algn="l" rtl="0">
              <a:spcBef>
                <a:spcPts val="1200"/>
              </a:spcBef>
              <a:spcAft>
                <a:spcPts val="0"/>
              </a:spcAft>
              <a:buSzPts val="1500"/>
              <a:buChar char="●"/>
            </a:pPr>
            <a:r>
              <a:rPr lang="tr" sz="1500"/>
              <a:t>Kümeleme problemlerinde kullanılan Denetimsiz Öğrenme Algoritması</a:t>
            </a:r>
            <a:endParaRPr sz="1500"/>
          </a:p>
          <a:p>
            <a:pPr marL="457200" lvl="0" indent="-323850" algn="l" rtl="0">
              <a:spcBef>
                <a:spcPts val="0"/>
              </a:spcBef>
              <a:spcAft>
                <a:spcPts val="0"/>
              </a:spcAft>
              <a:buSzPts val="1500"/>
              <a:buChar char="●"/>
            </a:pPr>
            <a:r>
              <a:rPr lang="tr" sz="1500"/>
              <a:t>Etiketten bağımsız olarak yakınlık, ortalama gibi özelliklere bağlı işlemler yapar</a:t>
            </a:r>
            <a:endParaRPr sz="1500"/>
          </a:p>
          <a:p>
            <a:pPr marL="457200" lvl="0" indent="-323850" algn="l" rtl="0">
              <a:spcBef>
                <a:spcPts val="0"/>
              </a:spcBef>
              <a:spcAft>
                <a:spcPts val="0"/>
              </a:spcAft>
              <a:buSzPts val="1500"/>
              <a:buChar char="●"/>
            </a:pPr>
            <a:r>
              <a:rPr lang="tr" sz="1500"/>
              <a:t>Bir veri tek bir kümeye aittir</a:t>
            </a:r>
            <a:endParaRPr sz="1500"/>
          </a:p>
        </p:txBody>
      </p:sp>
      <p:pic>
        <p:nvPicPr>
          <p:cNvPr id="326" name="Google Shape;326;p56"/>
          <p:cNvPicPr preferRelativeResize="0"/>
          <p:nvPr/>
        </p:nvPicPr>
        <p:blipFill rotWithShape="1">
          <a:blip r:embed="rId3">
            <a:alphaModFix/>
          </a:blip>
          <a:srcRect l="14398" t="3836"/>
          <a:stretch/>
        </p:blipFill>
        <p:spPr>
          <a:xfrm>
            <a:off x="1291025" y="3253850"/>
            <a:ext cx="2041250" cy="1439900"/>
          </a:xfrm>
          <a:prstGeom prst="rect">
            <a:avLst/>
          </a:prstGeom>
          <a:noFill/>
          <a:ln>
            <a:noFill/>
          </a:ln>
        </p:spPr>
      </p:pic>
      <p:pic>
        <p:nvPicPr>
          <p:cNvPr id="327" name="Google Shape;327;p56"/>
          <p:cNvPicPr preferRelativeResize="0"/>
          <p:nvPr/>
        </p:nvPicPr>
        <p:blipFill rotWithShape="1">
          <a:blip r:embed="rId4">
            <a:alphaModFix/>
          </a:blip>
          <a:srcRect t="6690"/>
          <a:stretch/>
        </p:blipFill>
        <p:spPr>
          <a:xfrm>
            <a:off x="5811725" y="3253850"/>
            <a:ext cx="2191060" cy="14399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Mini Batch K-Means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Mini Batch K-Means Clustering</a:t>
            </a:r>
            <a:endParaRPr/>
          </a:p>
        </p:txBody>
      </p:sp>
      <p:sp>
        <p:nvSpPr>
          <p:cNvPr id="338" name="Google Shape;338;p58"/>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Clr>
                <a:schemeClr val="dk1"/>
              </a:buClr>
              <a:buSzPts val="1100"/>
              <a:buFont typeface="Arial"/>
              <a:buNone/>
            </a:pPr>
            <a:r>
              <a:rPr lang="tr" sz="1500">
                <a:highlight>
                  <a:srgbClr val="FFFFFE"/>
                </a:highlight>
              </a:rPr>
              <a:t>Hesaplama süresini azaltmak için </a:t>
            </a:r>
            <a:r>
              <a:rPr lang="tr" sz="1500">
                <a:highlight>
                  <a:srgbClr val="C9DAF8"/>
                </a:highlight>
              </a:rPr>
              <a:t>mini-batchler </a:t>
            </a:r>
            <a:r>
              <a:rPr lang="tr" sz="1500">
                <a:highlight>
                  <a:srgbClr val="FFFFFE"/>
                </a:highlight>
              </a:rPr>
              <a:t>kullanır ve K-Means algoritmasının bir çeşididir. </a:t>
            </a:r>
            <a:endParaRPr sz="1500">
              <a:highlight>
                <a:srgbClr val="FFFFFE"/>
              </a:highlight>
            </a:endParaRPr>
          </a:p>
          <a:p>
            <a:pPr marL="0" lvl="0" indent="0" algn="l" rtl="0">
              <a:lnSpc>
                <a:spcPct val="135714"/>
              </a:lnSpc>
              <a:spcBef>
                <a:spcPts val="0"/>
              </a:spcBef>
              <a:spcAft>
                <a:spcPts val="0"/>
              </a:spcAft>
              <a:buClr>
                <a:schemeClr val="dk1"/>
              </a:buClr>
              <a:buSzPts val="1100"/>
              <a:buFont typeface="Arial"/>
              <a:buNone/>
            </a:pPr>
            <a:endParaRPr sz="1500">
              <a:highlight>
                <a:srgbClr val="FFFFFE"/>
              </a:highlight>
            </a:endParaRPr>
          </a:p>
          <a:p>
            <a:pPr marL="0" lvl="0" indent="0" algn="l" rtl="0">
              <a:lnSpc>
                <a:spcPct val="135714"/>
              </a:lnSpc>
              <a:spcBef>
                <a:spcPts val="0"/>
              </a:spcBef>
              <a:spcAft>
                <a:spcPts val="0"/>
              </a:spcAft>
              <a:buClr>
                <a:schemeClr val="dk1"/>
              </a:buClr>
              <a:buSzPts val="1100"/>
              <a:buFont typeface="Arial"/>
              <a:buNone/>
            </a:pPr>
            <a:r>
              <a:rPr lang="tr" sz="1500">
                <a:highlight>
                  <a:srgbClr val="FFFFFE"/>
                </a:highlight>
              </a:rPr>
              <a:t>Mini Batchler, her eğitim yinelemesinde rastgele seçilmiş küçük yığınları alır.</a:t>
            </a:r>
            <a:endParaRPr sz="1500">
              <a:highlight>
                <a:srgbClr val="FFFFFE"/>
              </a:highlight>
            </a:endParaRPr>
          </a:p>
          <a:p>
            <a:pPr marL="0" lvl="0" indent="0" algn="l" rtl="0">
              <a:lnSpc>
                <a:spcPct val="135714"/>
              </a:lnSpc>
              <a:spcBef>
                <a:spcPts val="0"/>
              </a:spcBef>
              <a:spcAft>
                <a:spcPts val="0"/>
              </a:spcAft>
              <a:buClr>
                <a:schemeClr val="dk1"/>
              </a:buClr>
              <a:buSzPts val="1100"/>
              <a:buFont typeface="Arial"/>
              <a:buNone/>
            </a:pPr>
            <a:endParaRPr sz="1500">
              <a:highlight>
                <a:srgbClr val="FFFFFE"/>
              </a:highlight>
            </a:endParaRPr>
          </a:p>
          <a:p>
            <a:pPr marL="0" lvl="0" indent="0" algn="l" rtl="0">
              <a:lnSpc>
                <a:spcPct val="135714"/>
              </a:lnSpc>
              <a:spcBef>
                <a:spcPts val="0"/>
              </a:spcBef>
              <a:spcAft>
                <a:spcPts val="0"/>
              </a:spcAft>
              <a:buClr>
                <a:schemeClr val="dk1"/>
              </a:buClr>
              <a:buSzPts val="1100"/>
              <a:buFont typeface="Arial"/>
              <a:buNone/>
            </a:pPr>
            <a:r>
              <a:rPr lang="tr" sz="1500">
                <a:highlight>
                  <a:srgbClr val="FFFFFE"/>
                </a:highlight>
              </a:rPr>
              <a:t>Mini Batch içindeki her veri, küme merkezinin önceki konumlarına bağlı olarak kümelere atanır.</a:t>
            </a:r>
            <a:endParaRPr sz="1500">
              <a:highlight>
                <a:srgbClr val="FFFFFE"/>
              </a:highlight>
            </a:endParaRPr>
          </a:p>
          <a:p>
            <a:pPr marL="0" lvl="0" indent="0" algn="l" rtl="0">
              <a:lnSpc>
                <a:spcPct val="135714"/>
              </a:lnSpc>
              <a:spcBef>
                <a:spcPts val="0"/>
              </a:spcBef>
              <a:spcAft>
                <a:spcPts val="0"/>
              </a:spcAft>
              <a:buClr>
                <a:schemeClr val="dk1"/>
              </a:buClr>
              <a:buSzPts val="1100"/>
              <a:buFont typeface="Arial"/>
              <a:buNone/>
            </a:pPr>
            <a:endParaRPr sz="1500">
              <a:highlight>
                <a:schemeClr val="lt1"/>
              </a:highlight>
            </a:endParaRPr>
          </a:p>
        </p:txBody>
      </p:sp>
      <p:pic>
        <p:nvPicPr>
          <p:cNvPr id="339" name="Google Shape;339;p58"/>
          <p:cNvPicPr preferRelativeResize="0"/>
          <p:nvPr/>
        </p:nvPicPr>
        <p:blipFill rotWithShape="1">
          <a:blip r:embed="rId3">
            <a:alphaModFix/>
          </a:blip>
          <a:srcRect l="5044" t="11577" r="8867" b="6023"/>
          <a:stretch/>
        </p:blipFill>
        <p:spPr>
          <a:xfrm>
            <a:off x="4764350" y="1400413"/>
            <a:ext cx="4067950" cy="2920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10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K-Means Clustering ve Mini Batch K-Means Clustering</a:t>
            </a:r>
            <a:endParaRPr/>
          </a:p>
        </p:txBody>
      </p:sp>
      <p:sp>
        <p:nvSpPr>
          <p:cNvPr id="345" name="Google Shape;345;p59"/>
          <p:cNvSpPr txBox="1">
            <a:spLocks noGrp="1"/>
          </p:cNvSpPr>
          <p:nvPr>
            <p:ph type="body" idx="1"/>
          </p:nvPr>
        </p:nvSpPr>
        <p:spPr>
          <a:xfrm>
            <a:off x="311700" y="4068700"/>
            <a:ext cx="8520600" cy="5001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tr"/>
              <a:t>Mini Batch K-Means daha hızlıdır ancak K-Means algoritmasına oranla biraz farklı sonuçlar verir.</a:t>
            </a:r>
            <a:endParaRPr/>
          </a:p>
        </p:txBody>
      </p:sp>
      <p:pic>
        <p:nvPicPr>
          <p:cNvPr id="346" name="Google Shape;346;p59"/>
          <p:cNvPicPr preferRelativeResize="0"/>
          <p:nvPr/>
        </p:nvPicPr>
        <p:blipFill rotWithShape="1">
          <a:blip r:embed="rId3">
            <a:alphaModFix/>
          </a:blip>
          <a:srcRect r="2181"/>
          <a:stretch/>
        </p:blipFill>
        <p:spPr>
          <a:xfrm>
            <a:off x="902894" y="1152475"/>
            <a:ext cx="7338206" cy="2916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Feature Engineering</a:t>
            </a:r>
            <a:endParaRPr/>
          </a:p>
        </p:txBody>
      </p:sp>
      <p:sp>
        <p:nvSpPr>
          <p:cNvPr id="174" name="Google Shape;174;p30"/>
          <p:cNvSpPr txBox="1">
            <a:spLocks noGrp="1"/>
          </p:cNvSpPr>
          <p:nvPr>
            <p:ph type="body" idx="1"/>
          </p:nvPr>
        </p:nvSpPr>
        <p:spPr>
          <a:xfrm>
            <a:off x="384975" y="1152475"/>
            <a:ext cx="8447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Özellik mühendisliği, ham verilerden özellikleri çıkarmak için alan bilgisini kullanma sürecidir. Özellikler, tahmine dayalı modeller tarafından kullanılır ve sonuçları etkiler.</a:t>
            </a:r>
            <a:endParaRPr/>
          </a:p>
        </p:txBody>
      </p:sp>
      <p:pic>
        <p:nvPicPr>
          <p:cNvPr id="175" name="Google Shape;175;p30"/>
          <p:cNvPicPr preferRelativeResize="0"/>
          <p:nvPr/>
        </p:nvPicPr>
        <p:blipFill>
          <a:blip r:embed="rId3">
            <a:alphaModFix/>
          </a:blip>
          <a:stretch>
            <a:fillRect/>
          </a:stretch>
        </p:blipFill>
        <p:spPr>
          <a:xfrm>
            <a:off x="2395575" y="2063150"/>
            <a:ext cx="4352857" cy="2374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Model Eğitimi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 Projesi Adımları</a:t>
            </a:r>
            <a:endParaRPr/>
          </a:p>
        </p:txBody>
      </p:sp>
      <p:sp>
        <p:nvSpPr>
          <p:cNvPr id="186" name="Google Shape;186;p32"/>
          <p:cNvSpPr txBox="1">
            <a:spLocks noGrp="1"/>
          </p:cNvSpPr>
          <p:nvPr>
            <p:ph type="body" idx="1"/>
          </p:nvPr>
        </p:nvSpPr>
        <p:spPr>
          <a:xfrm>
            <a:off x="311700" y="1450050"/>
            <a:ext cx="4016100" cy="2766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SzPts val="1400"/>
              <a:buAutoNum type="arabicPeriod"/>
            </a:pPr>
            <a:r>
              <a:rPr lang="tr"/>
              <a:t>Büyük resme bakış ve projeyi anlamak</a:t>
            </a:r>
            <a:endParaRPr/>
          </a:p>
          <a:p>
            <a:pPr marL="457200" lvl="0" indent="-317500" algn="l" rtl="0">
              <a:lnSpc>
                <a:spcPct val="130000"/>
              </a:lnSpc>
              <a:spcBef>
                <a:spcPts val="0"/>
              </a:spcBef>
              <a:spcAft>
                <a:spcPts val="0"/>
              </a:spcAft>
              <a:buSzPts val="1400"/>
              <a:buAutoNum type="arabicPeriod"/>
            </a:pPr>
            <a:r>
              <a:rPr lang="tr"/>
              <a:t>Veri toplamak</a:t>
            </a:r>
            <a:endParaRPr/>
          </a:p>
          <a:p>
            <a:pPr marL="457200" lvl="0" indent="-317500" algn="l" rtl="0">
              <a:lnSpc>
                <a:spcPct val="130000"/>
              </a:lnSpc>
              <a:spcBef>
                <a:spcPts val="0"/>
              </a:spcBef>
              <a:spcAft>
                <a:spcPts val="0"/>
              </a:spcAft>
              <a:buSzPts val="1400"/>
              <a:buAutoNum type="arabicPeriod"/>
            </a:pPr>
            <a:r>
              <a:rPr lang="tr"/>
              <a:t>Veriyi incelemek ve görselleştirmek</a:t>
            </a:r>
            <a:endParaRPr/>
          </a:p>
          <a:p>
            <a:pPr marL="457200" lvl="0" indent="-317500" algn="l" rtl="0">
              <a:lnSpc>
                <a:spcPct val="130000"/>
              </a:lnSpc>
              <a:spcBef>
                <a:spcPts val="0"/>
              </a:spcBef>
              <a:spcAft>
                <a:spcPts val="0"/>
              </a:spcAft>
              <a:buSzPts val="1400"/>
              <a:buAutoNum type="arabicPeriod"/>
            </a:pPr>
            <a:r>
              <a:rPr lang="tr"/>
              <a:t>Veriyi Makine Öğrenmesi Modellerine Uygun Hale getirmek</a:t>
            </a:r>
            <a:endParaRPr/>
          </a:p>
          <a:p>
            <a:pPr marL="457200" lvl="0" indent="-317500" algn="l" rtl="0">
              <a:lnSpc>
                <a:spcPct val="130000"/>
              </a:lnSpc>
              <a:spcBef>
                <a:spcPts val="0"/>
              </a:spcBef>
              <a:spcAft>
                <a:spcPts val="0"/>
              </a:spcAft>
              <a:buSzPts val="1400"/>
              <a:buAutoNum type="arabicPeriod"/>
            </a:pPr>
            <a:r>
              <a:rPr lang="tr"/>
              <a:t>Model seçimi ve modelin eğitimi</a:t>
            </a:r>
            <a:endParaRPr/>
          </a:p>
          <a:p>
            <a:pPr marL="457200" lvl="0" indent="-317500" algn="l" rtl="0">
              <a:lnSpc>
                <a:spcPct val="130000"/>
              </a:lnSpc>
              <a:spcBef>
                <a:spcPts val="0"/>
              </a:spcBef>
              <a:spcAft>
                <a:spcPts val="0"/>
              </a:spcAft>
              <a:buSzPts val="1400"/>
              <a:buAutoNum type="arabicPeriod"/>
            </a:pPr>
            <a:r>
              <a:rPr lang="tr"/>
              <a:t>Modelin optimize edilmesi</a:t>
            </a:r>
            <a:endParaRPr/>
          </a:p>
          <a:p>
            <a:pPr marL="457200" lvl="0" indent="-317500" algn="l" rtl="0">
              <a:lnSpc>
                <a:spcPct val="130000"/>
              </a:lnSpc>
              <a:spcBef>
                <a:spcPts val="0"/>
              </a:spcBef>
              <a:spcAft>
                <a:spcPts val="0"/>
              </a:spcAft>
              <a:buSzPts val="1400"/>
              <a:buAutoNum type="arabicPeriod"/>
            </a:pPr>
            <a:r>
              <a:rPr lang="tr"/>
              <a:t>Modelin canlıya alınması</a:t>
            </a:r>
            <a:endParaRPr/>
          </a:p>
        </p:txBody>
      </p:sp>
      <p:pic>
        <p:nvPicPr>
          <p:cNvPr id="187" name="Google Shape;187;p32"/>
          <p:cNvPicPr preferRelativeResize="0"/>
          <p:nvPr/>
        </p:nvPicPr>
        <p:blipFill>
          <a:blip r:embed="rId3">
            <a:alphaModFix/>
          </a:blip>
          <a:stretch>
            <a:fillRect/>
          </a:stretch>
        </p:blipFill>
        <p:spPr>
          <a:xfrm>
            <a:off x="4509725" y="1374525"/>
            <a:ext cx="4322575" cy="276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tr"/>
              <a:t>Kursa Başlamadan Önce</a:t>
            </a:r>
            <a:endParaRPr/>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77800" lvl="0" indent="-177800" algn="l" rtl="0">
              <a:lnSpc>
                <a:spcPct val="100000"/>
              </a:lnSpc>
              <a:spcBef>
                <a:spcPts val="0"/>
              </a:spcBef>
              <a:spcAft>
                <a:spcPts val="0"/>
              </a:spcAft>
              <a:buSzPts val="1400"/>
              <a:buChar char="●"/>
            </a:pPr>
            <a:r>
              <a:rPr lang="tr"/>
              <a:t>Bu kurs tamamlandığı takdirde giriş düzeyi yapay zeka algoritmaları ve veri analizine temel oluşturabilecek genel bilgileri edinmiş olacaksınız</a:t>
            </a:r>
            <a:endParaRPr/>
          </a:p>
          <a:p>
            <a:pPr marL="177800" lvl="0" indent="-177800" algn="l" rtl="0">
              <a:lnSpc>
                <a:spcPct val="100000"/>
              </a:lnSpc>
              <a:spcBef>
                <a:spcPts val="800"/>
              </a:spcBef>
              <a:spcAft>
                <a:spcPts val="0"/>
              </a:spcAft>
              <a:buSzPts val="1400"/>
              <a:buChar char="●"/>
            </a:pPr>
            <a:r>
              <a:rPr lang="tr"/>
              <a:t>Spesifik konular anlaşılması zor ve kişide ders esnasında mantığın oturması kolay olmayacağından bol bol bireysel pratik gerekmektedir</a:t>
            </a:r>
            <a:endParaRPr/>
          </a:p>
          <a:p>
            <a:pPr marL="177800" lvl="0" indent="-177800" algn="l" rtl="0">
              <a:lnSpc>
                <a:spcPct val="100000"/>
              </a:lnSpc>
              <a:spcBef>
                <a:spcPts val="800"/>
              </a:spcBef>
              <a:spcAft>
                <a:spcPts val="0"/>
              </a:spcAft>
              <a:buSzPts val="1400"/>
              <a:buChar char="●"/>
            </a:pPr>
            <a:r>
              <a:rPr lang="tr"/>
              <a:t>Slaytlar yazılara boğulmadan görsellerle anlatılacaktır.  Bu yüzden ders esnasında not tutulması</a:t>
            </a:r>
            <a:r>
              <a:rPr lang="tr" b="1"/>
              <a:t> son derece </a:t>
            </a:r>
            <a:r>
              <a:rPr lang="tr"/>
              <a:t>önemlidir</a:t>
            </a:r>
            <a:endParaRPr/>
          </a:p>
          <a:p>
            <a:pPr marL="177800" lvl="0" indent="-177800" algn="l" rtl="0">
              <a:lnSpc>
                <a:spcPct val="100000"/>
              </a:lnSpc>
              <a:spcBef>
                <a:spcPts val="800"/>
              </a:spcBef>
              <a:spcAft>
                <a:spcPts val="0"/>
              </a:spcAft>
              <a:buSzPts val="1400"/>
              <a:buChar char="●"/>
            </a:pPr>
            <a:r>
              <a:rPr lang="tr"/>
              <a:t>Konu başlıkları temel düzey algoritmalar için yeterli olduğundan başlıklar araştırılmalı, bol bol uygulama ve teorik bilgiler içeren sitelerde araştırma yapılmalıdır</a:t>
            </a:r>
            <a:endParaRPr/>
          </a:p>
          <a:p>
            <a:pPr marL="0" lvl="0" indent="0" algn="l" rtl="0">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Büyük resme bakış ve projeyi anlamak</a:t>
            </a:r>
            <a:endParaRPr/>
          </a:p>
        </p:txBody>
      </p:sp>
      <p:sp>
        <p:nvSpPr>
          <p:cNvPr id="193" name="Google Shape;193;p33"/>
          <p:cNvSpPr txBox="1">
            <a:spLocks noGrp="1"/>
          </p:cNvSpPr>
          <p:nvPr>
            <p:ph type="body" idx="1"/>
          </p:nvPr>
        </p:nvSpPr>
        <p:spPr>
          <a:xfrm>
            <a:off x="311700" y="1152475"/>
            <a:ext cx="4897800" cy="3416400"/>
          </a:xfrm>
          <a:prstGeom prst="rect">
            <a:avLst/>
          </a:prstGeom>
        </p:spPr>
        <p:txBody>
          <a:bodyPr spcFirstLastPara="1" wrap="square" lIns="91425" tIns="91425" rIns="91425" bIns="91425" anchor="t" anchorCtr="0">
            <a:normAutofit lnSpcReduction="10000"/>
          </a:bodyPr>
          <a:lstStyle/>
          <a:p>
            <a:pPr marL="457200" lvl="0" indent="-311150" algn="l" rtl="0">
              <a:lnSpc>
                <a:spcPct val="150000"/>
              </a:lnSpc>
              <a:spcBef>
                <a:spcPts val="0"/>
              </a:spcBef>
              <a:spcAft>
                <a:spcPts val="0"/>
              </a:spcAft>
              <a:buSzPts val="1300"/>
              <a:buAutoNum type="arabicPeriod"/>
            </a:pPr>
            <a:r>
              <a:rPr lang="tr" sz="1300"/>
              <a:t>Hedefi iş açısından tanımlayın</a:t>
            </a:r>
            <a:endParaRPr sz="1300"/>
          </a:p>
          <a:p>
            <a:pPr marL="457200" lvl="0" indent="-311150" algn="l" rtl="0">
              <a:lnSpc>
                <a:spcPct val="150000"/>
              </a:lnSpc>
              <a:spcBef>
                <a:spcPts val="0"/>
              </a:spcBef>
              <a:spcAft>
                <a:spcPts val="0"/>
              </a:spcAft>
              <a:buSzPts val="1300"/>
              <a:buAutoNum type="arabicPeriod"/>
            </a:pPr>
            <a:r>
              <a:rPr lang="tr" sz="1300"/>
              <a:t>Mevcut çözümler/geçici çözümler nelerdir (varsa)?</a:t>
            </a:r>
            <a:endParaRPr sz="1300"/>
          </a:p>
          <a:p>
            <a:pPr marL="457200" lvl="0" indent="-311150" algn="l" rtl="0">
              <a:lnSpc>
                <a:spcPct val="150000"/>
              </a:lnSpc>
              <a:spcBef>
                <a:spcPts val="0"/>
              </a:spcBef>
              <a:spcAft>
                <a:spcPts val="0"/>
              </a:spcAft>
              <a:buSzPts val="1300"/>
              <a:buAutoNum type="arabicPeriod"/>
            </a:pPr>
            <a:r>
              <a:rPr lang="tr" sz="1300"/>
              <a:t>Bu sorunu nasıl çerçevelemelisiniz (denetimli/denetimsiz, çevrimiçi/çevrimdışı vb.)?</a:t>
            </a:r>
            <a:endParaRPr sz="1300"/>
          </a:p>
          <a:p>
            <a:pPr marL="457200" lvl="0" indent="-311150" algn="l" rtl="0">
              <a:lnSpc>
                <a:spcPct val="150000"/>
              </a:lnSpc>
              <a:spcBef>
                <a:spcPts val="0"/>
              </a:spcBef>
              <a:spcAft>
                <a:spcPts val="0"/>
              </a:spcAft>
              <a:buSzPts val="1300"/>
              <a:buAutoNum type="arabicPeriod"/>
            </a:pPr>
            <a:r>
              <a:rPr lang="tr" sz="1300"/>
              <a:t>Performans nasıl ölçülmelidir?</a:t>
            </a:r>
            <a:endParaRPr sz="1300"/>
          </a:p>
          <a:p>
            <a:pPr marL="457200" lvl="0" indent="-311150" algn="l" rtl="0">
              <a:lnSpc>
                <a:spcPct val="150000"/>
              </a:lnSpc>
              <a:spcBef>
                <a:spcPts val="0"/>
              </a:spcBef>
              <a:spcAft>
                <a:spcPts val="0"/>
              </a:spcAft>
              <a:buSzPts val="1300"/>
              <a:buAutoNum type="arabicPeriod"/>
            </a:pPr>
            <a:r>
              <a:rPr lang="tr" sz="1300"/>
              <a:t>İş hedefine ulaşmak için gereken minimum performans ne olurdu?</a:t>
            </a:r>
            <a:endParaRPr sz="1300"/>
          </a:p>
          <a:p>
            <a:pPr marL="457200" lvl="0" indent="-311150" algn="l" rtl="0">
              <a:lnSpc>
                <a:spcPct val="150000"/>
              </a:lnSpc>
              <a:spcBef>
                <a:spcPts val="0"/>
              </a:spcBef>
              <a:spcAft>
                <a:spcPts val="0"/>
              </a:spcAft>
              <a:buSzPts val="1300"/>
              <a:buAutoNum type="arabicPeriod"/>
            </a:pPr>
            <a:r>
              <a:rPr lang="tr" sz="1300"/>
              <a:t>İnsan uzmanlığı mevcut mu?</a:t>
            </a:r>
            <a:endParaRPr sz="1300"/>
          </a:p>
          <a:p>
            <a:pPr marL="457200" lvl="0" indent="-311150" algn="l" rtl="0">
              <a:lnSpc>
                <a:spcPct val="150000"/>
              </a:lnSpc>
              <a:spcBef>
                <a:spcPts val="0"/>
              </a:spcBef>
              <a:spcAft>
                <a:spcPts val="0"/>
              </a:spcAft>
              <a:buSzPts val="1300"/>
              <a:buAutoNum type="arabicPeriod"/>
            </a:pPr>
            <a:r>
              <a:rPr lang="tr" sz="1300"/>
              <a:t>Problemi manuel olarak nasıl çözersiniz?</a:t>
            </a:r>
            <a:endParaRPr sz="1300"/>
          </a:p>
          <a:p>
            <a:pPr marL="457200" lvl="0" indent="-311150" algn="l" rtl="0">
              <a:lnSpc>
                <a:spcPct val="150000"/>
              </a:lnSpc>
              <a:spcBef>
                <a:spcPts val="0"/>
              </a:spcBef>
              <a:spcAft>
                <a:spcPts val="0"/>
              </a:spcAft>
              <a:buSzPts val="1300"/>
              <a:buAutoNum type="arabicPeriod"/>
            </a:pPr>
            <a:r>
              <a:rPr lang="tr" sz="1300"/>
              <a:t>Sizin (veya başkalarının) şimdiye kadar yaptığınız varsayımları listeleyin</a:t>
            </a:r>
            <a:endParaRPr sz="1300"/>
          </a:p>
        </p:txBody>
      </p:sp>
      <p:pic>
        <p:nvPicPr>
          <p:cNvPr id="194" name="Google Shape;194;p33"/>
          <p:cNvPicPr preferRelativeResize="0"/>
          <p:nvPr/>
        </p:nvPicPr>
        <p:blipFill>
          <a:blip r:embed="rId3">
            <a:alphaModFix/>
          </a:blip>
          <a:stretch>
            <a:fillRect/>
          </a:stretch>
        </p:blipFill>
        <p:spPr>
          <a:xfrm>
            <a:off x="5304650" y="1706527"/>
            <a:ext cx="3476325" cy="2308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Veri toplamak</a:t>
            </a:r>
            <a:endParaRPr/>
          </a:p>
        </p:txBody>
      </p:sp>
      <p:sp>
        <p:nvSpPr>
          <p:cNvPr id="200" name="Google Shape;200;p34"/>
          <p:cNvSpPr txBox="1">
            <a:spLocks noGrp="1"/>
          </p:cNvSpPr>
          <p:nvPr>
            <p:ph type="body" idx="1"/>
          </p:nvPr>
        </p:nvSpPr>
        <p:spPr>
          <a:xfrm>
            <a:off x="311700" y="1152475"/>
            <a:ext cx="62652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300" b="1"/>
              <a:t>Çalışma Ortamı Hazırlayın</a:t>
            </a:r>
            <a:endParaRPr sz="1300" b="1"/>
          </a:p>
          <a:p>
            <a:pPr marL="0" lvl="0" indent="0" algn="l" rtl="0">
              <a:lnSpc>
                <a:spcPct val="115000"/>
              </a:lnSpc>
              <a:spcBef>
                <a:spcPts val="1200"/>
              </a:spcBef>
              <a:spcAft>
                <a:spcPts val="0"/>
              </a:spcAft>
              <a:buNone/>
            </a:pPr>
            <a:r>
              <a:rPr lang="tr" sz="1300"/>
              <a:t>Veriler makine öğrenmesi projelerinde düzenli ve uygun bir şekilde saklanmalıdır. Özellikle ham verinin zarar görmemesi, yapılarının bozulmaması gerekmektedir. Modelde kullanılacak ve önişleme tabi tutulan verilerin depolanması, modele gönderilen verilerinin saklanması gerekmektedir. Bu yüzden uygun veri tabanları kurulmalı veya klasör hiyerarşileri sağlanmalıdır.</a:t>
            </a:r>
            <a:endParaRPr sz="1300"/>
          </a:p>
          <a:p>
            <a:pPr marL="0" lvl="0" indent="0" algn="l" rtl="0">
              <a:lnSpc>
                <a:spcPct val="115000"/>
              </a:lnSpc>
              <a:spcBef>
                <a:spcPts val="1200"/>
              </a:spcBef>
              <a:spcAft>
                <a:spcPts val="0"/>
              </a:spcAft>
              <a:buNone/>
            </a:pPr>
            <a:r>
              <a:rPr lang="tr" sz="1300" b="1"/>
              <a:t>Get the Data</a:t>
            </a:r>
            <a:endParaRPr sz="1300" b="1"/>
          </a:p>
          <a:p>
            <a:pPr marL="0" lvl="0" indent="0" algn="l" rtl="0">
              <a:lnSpc>
                <a:spcPct val="115000"/>
              </a:lnSpc>
              <a:spcBef>
                <a:spcPts val="1200"/>
              </a:spcBef>
              <a:spcAft>
                <a:spcPts val="1200"/>
              </a:spcAft>
              <a:buNone/>
            </a:pPr>
            <a:r>
              <a:rPr lang="tr" sz="1300"/>
              <a:t>Veriyi elde edebilecek birçok kaynak bulunmaktadır, öğrenme aşamalarında internetten elde edilen veri setleri kullanılabilir, gerçek dünya veri setleriyle çalışmak biraz daha zorludur, bazen bu verilerin elde etmek kolay olmamakla birlikte, yazılımlar ile birlikte bu veriler internet üzerinden toplanabilir.</a:t>
            </a:r>
            <a:endParaRPr sz="1300"/>
          </a:p>
        </p:txBody>
      </p:sp>
      <p:pic>
        <p:nvPicPr>
          <p:cNvPr id="201" name="Google Shape;201;p34"/>
          <p:cNvPicPr preferRelativeResize="0"/>
          <p:nvPr/>
        </p:nvPicPr>
        <p:blipFill rotWithShape="1">
          <a:blip r:embed="rId3">
            <a:alphaModFix/>
          </a:blip>
          <a:srcRect l="46953" r="28568"/>
          <a:stretch/>
        </p:blipFill>
        <p:spPr>
          <a:xfrm>
            <a:off x="6818550" y="1244575"/>
            <a:ext cx="1791448" cy="1744025"/>
          </a:xfrm>
          <a:prstGeom prst="rect">
            <a:avLst/>
          </a:prstGeom>
          <a:noFill/>
          <a:ln>
            <a:noFill/>
          </a:ln>
        </p:spPr>
      </p:pic>
      <p:pic>
        <p:nvPicPr>
          <p:cNvPr id="202" name="Google Shape;202;p34"/>
          <p:cNvPicPr preferRelativeResize="0"/>
          <p:nvPr/>
        </p:nvPicPr>
        <p:blipFill rotWithShape="1">
          <a:blip r:embed="rId3">
            <a:alphaModFix/>
          </a:blip>
          <a:srcRect l="74579" t="-3080" r="942" b="3079"/>
          <a:stretch/>
        </p:blipFill>
        <p:spPr>
          <a:xfrm>
            <a:off x="6695000" y="2904275"/>
            <a:ext cx="1791448" cy="174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Veriyi incelemek ve görselleştirmek</a:t>
            </a:r>
            <a:endParaRPr/>
          </a:p>
        </p:txBody>
      </p:sp>
      <p:sp>
        <p:nvSpPr>
          <p:cNvPr id="208" name="Google Shape;20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Exploratory Data Analysis (EDA)</a:t>
            </a:r>
            <a:endParaRPr b="1"/>
          </a:p>
          <a:p>
            <a:pPr marL="0" lvl="0" indent="0" algn="l" rtl="0">
              <a:spcBef>
                <a:spcPts val="1200"/>
              </a:spcBef>
              <a:spcAft>
                <a:spcPts val="1200"/>
              </a:spcAft>
              <a:buNone/>
            </a:pPr>
            <a:r>
              <a:rPr lang="tr"/>
              <a:t>Özet istatistiklerle (ortalama, medyan, nicelikler, vb.) birlikte bir veri kümesinin resmini çizmeye yardımcı olan basit grafikler (örn. kutu grafikleri, dağılım grafikleri) oluşturmaya verilen, veriyi hızlı bir şekilde tanımamıza olanak sağlayan çalışmalara denir.</a:t>
            </a:r>
            <a:endParaRPr/>
          </a:p>
        </p:txBody>
      </p:sp>
      <p:pic>
        <p:nvPicPr>
          <p:cNvPr id="209" name="Google Shape;209;p35"/>
          <p:cNvPicPr preferRelativeResize="0"/>
          <p:nvPr/>
        </p:nvPicPr>
        <p:blipFill>
          <a:blip r:embed="rId3">
            <a:alphaModFix/>
          </a:blip>
          <a:stretch>
            <a:fillRect/>
          </a:stretch>
        </p:blipFill>
        <p:spPr>
          <a:xfrm>
            <a:off x="4882875" y="2614014"/>
            <a:ext cx="3633426" cy="2022026"/>
          </a:xfrm>
          <a:prstGeom prst="rect">
            <a:avLst/>
          </a:prstGeom>
          <a:noFill/>
          <a:ln>
            <a:noFill/>
          </a:ln>
        </p:spPr>
      </p:pic>
      <p:pic>
        <p:nvPicPr>
          <p:cNvPr id="210" name="Google Shape;210;p35"/>
          <p:cNvPicPr preferRelativeResize="0"/>
          <p:nvPr/>
        </p:nvPicPr>
        <p:blipFill>
          <a:blip r:embed="rId4">
            <a:alphaModFix/>
          </a:blip>
          <a:stretch>
            <a:fillRect/>
          </a:stretch>
        </p:blipFill>
        <p:spPr>
          <a:xfrm>
            <a:off x="592675" y="2656287"/>
            <a:ext cx="3912301" cy="193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Veriyi Modele Uygun Hale getirmek</a:t>
            </a:r>
            <a:endParaRPr/>
          </a:p>
        </p:txBody>
      </p:sp>
      <p:sp>
        <p:nvSpPr>
          <p:cNvPr id="216" name="Google Shape;216;p36"/>
          <p:cNvSpPr txBox="1">
            <a:spLocks noGrp="1"/>
          </p:cNvSpPr>
          <p:nvPr>
            <p:ph type="body" idx="1"/>
          </p:nvPr>
        </p:nvSpPr>
        <p:spPr>
          <a:xfrm>
            <a:off x="311700" y="1152475"/>
            <a:ext cx="5468100" cy="3416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tr" sz="1300" b="1"/>
              <a:t>Verilerin Temizlenmesi ve Düzenlenmesi</a:t>
            </a:r>
            <a:endParaRPr sz="1300" b="1"/>
          </a:p>
          <a:p>
            <a:pPr marL="914400" lvl="1" indent="-311150" algn="l" rtl="0">
              <a:spcBef>
                <a:spcPts val="0"/>
              </a:spcBef>
              <a:spcAft>
                <a:spcPts val="0"/>
              </a:spcAft>
              <a:buSzPts val="1300"/>
              <a:buChar char="○"/>
            </a:pPr>
            <a:r>
              <a:rPr lang="tr" sz="1300"/>
              <a:t>Gereksiz veya Bilgi İçermeyen Verilerin Temizlenmesi</a:t>
            </a:r>
            <a:endParaRPr sz="1300"/>
          </a:p>
          <a:p>
            <a:pPr marL="914400" lvl="1" indent="-311150" algn="l" rtl="0">
              <a:spcBef>
                <a:spcPts val="0"/>
              </a:spcBef>
              <a:spcAft>
                <a:spcPts val="0"/>
              </a:spcAft>
              <a:buSzPts val="1300"/>
              <a:buChar char="○"/>
            </a:pPr>
            <a:r>
              <a:rPr lang="tr" sz="1300"/>
              <a:t>Hatalı verilerin düzeltilmesi</a:t>
            </a:r>
            <a:endParaRPr sz="1300"/>
          </a:p>
          <a:p>
            <a:pPr marL="914400" lvl="1" indent="-311150" algn="l" rtl="0">
              <a:spcBef>
                <a:spcPts val="0"/>
              </a:spcBef>
              <a:spcAft>
                <a:spcPts val="0"/>
              </a:spcAft>
              <a:buSzPts val="1300"/>
              <a:buChar char="○"/>
            </a:pPr>
            <a:r>
              <a:rPr lang="tr" sz="1300"/>
              <a:t>Farklı kaynaklardan gelen verilerin birleştirilmesi</a:t>
            </a:r>
            <a:endParaRPr sz="1300"/>
          </a:p>
          <a:p>
            <a:pPr marL="457200" lvl="0" indent="-311150" algn="l" rtl="0">
              <a:spcBef>
                <a:spcPts val="0"/>
              </a:spcBef>
              <a:spcAft>
                <a:spcPts val="0"/>
              </a:spcAft>
              <a:buSzPts val="1300"/>
              <a:buAutoNum type="arabicPeriod"/>
            </a:pPr>
            <a:r>
              <a:rPr lang="tr" sz="1300" b="1"/>
              <a:t>Veri Tiplerinin Belirlenmesi</a:t>
            </a:r>
            <a:endParaRPr sz="1300" b="1"/>
          </a:p>
          <a:p>
            <a:pPr marL="914400" lvl="1" indent="-311150" algn="l" rtl="0">
              <a:spcBef>
                <a:spcPts val="0"/>
              </a:spcBef>
              <a:spcAft>
                <a:spcPts val="0"/>
              </a:spcAft>
              <a:buSzPts val="1300"/>
              <a:buChar char="○"/>
            </a:pPr>
            <a:r>
              <a:rPr lang="tr" sz="1300"/>
              <a:t>Tarih, Sayısal, Yazı vb. formatlardaki verilerin kontrol edilmesi</a:t>
            </a:r>
            <a:endParaRPr sz="1300"/>
          </a:p>
          <a:p>
            <a:pPr marL="914400" lvl="1" indent="-311150" algn="l" rtl="0">
              <a:spcBef>
                <a:spcPts val="0"/>
              </a:spcBef>
              <a:spcAft>
                <a:spcPts val="0"/>
              </a:spcAft>
              <a:buSzPts val="1300"/>
              <a:buChar char="○"/>
            </a:pPr>
            <a:r>
              <a:rPr lang="tr" sz="1300"/>
              <a:t>Uygun veri tipi dönüşümlerinin yapılması</a:t>
            </a:r>
            <a:endParaRPr sz="1300"/>
          </a:p>
          <a:p>
            <a:pPr marL="457200" lvl="0" indent="-311150" algn="l" rtl="0">
              <a:spcBef>
                <a:spcPts val="0"/>
              </a:spcBef>
              <a:spcAft>
                <a:spcPts val="0"/>
              </a:spcAft>
              <a:buSzPts val="1300"/>
              <a:buAutoNum type="arabicPeriod"/>
            </a:pPr>
            <a:r>
              <a:rPr lang="tr" sz="1300" b="1"/>
              <a:t>Veri Boyutunun İndirgenmesi</a:t>
            </a:r>
            <a:endParaRPr sz="1300" b="1"/>
          </a:p>
          <a:p>
            <a:pPr marL="914400" lvl="1" indent="-311150" algn="l" rtl="0">
              <a:spcBef>
                <a:spcPts val="0"/>
              </a:spcBef>
              <a:spcAft>
                <a:spcPts val="0"/>
              </a:spcAft>
              <a:buSzPts val="1300"/>
              <a:buChar char="○"/>
            </a:pPr>
            <a:r>
              <a:rPr lang="tr" sz="1300"/>
              <a:t>PCA</a:t>
            </a:r>
            <a:endParaRPr sz="1300"/>
          </a:p>
          <a:p>
            <a:pPr marL="914400" lvl="1" indent="-311150" algn="l" rtl="0">
              <a:spcBef>
                <a:spcPts val="0"/>
              </a:spcBef>
              <a:spcAft>
                <a:spcPts val="0"/>
              </a:spcAft>
              <a:buSzPts val="1300"/>
              <a:buChar char="○"/>
            </a:pPr>
            <a:r>
              <a:rPr lang="tr" sz="1300"/>
              <a:t>Gereksiz kolonların atılması ve korelasyon analizi</a:t>
            </a:r>
            <a:endParaRPr sz="1300"/>
          </a:p>
          <a:p>
            <a:pPr marL="457200" lvl="0" indent="-311150" algn="l" rtl="0">
              <a:spcBef>
                <a:spcPts val="0"/>
              </a:spcBef>
              <a:spcAft>
                <a:spcPts val="0"/>
              </a:spcAft>
              <a:buSzPts val="1300"/>
              <a:buAutoNum type="arabicPeriod"/>
            </a:pPr>
            <a:r>
              <a:rPr lang="tr" sz="1300" b="1"/>
              <a:t>Veri dağılımlarının incelenmesi ve regularizasyon</a:t>
            </a:r>
            <a:endParaRPr sz="1300" b="1"/>
          </a:p>
          <a:p>
            <a:pPr marL="914400" lvl="1" indent="-311150" algn="l" rtl="0">
              <a:spcBef>
                <a:spcPts val="0"/>
              </a:spcBef>
              <a:spcAft>
                <a:spcPts val="0"/>
              </a:spcAft>
              <a:buSzPts val="1300"/>
              <a:buChar char="○"/>
            </a:pPr>
            <a:r>
              <a:rPr lang="tr" sz="1300"/>
              <a:t>Min-max Ölçekleme</a:t>
            </a:r>
            <a:endParaRPr sz="1300"/>
          </a:p>
          <a:p>
            <a:pPr marL="914400" lvl="1" indent="-311150" algn="l" rtl="0">
              <a:spcBef>
                <a:spcPts val="0"/>
              </a:spcBef>
              <a:spcAft>
                <a:spcPts val="0"/>
              </a:spcAft>
              <a:buSzPts val="1300"/>
              <a:buChar char="○"/>
            </a:pPr>
            <a:r>
              <a:rPr lang="tr" sz="1300"/>
              <a:t>Standardizasyon</a:t>
            </a:r>
            <a:endParaRPr sz="1300"/>
          </a:p>
        </p:txBody>
      </p:sp>
      <p:pic>
        <p:nvPicPr>
          <p:cNvPr id="217" name="Google Shape;217;p36"/>
          <p:cNvPicPr preferRelativeResize="0"/>
          <p:nvPr/>
        </p:nvPicPr>
        <p:blipFill>
          <a:blip r:embed="rId3">
            <a:alphaModFix/>
          </a:blip>
          <a:stretch>
            <a:fillRect/>
          </a:stretch>
        </p:blipFill>
        <p:spPr>
          <a:xfrm>
            <a:off x="6015887" y="2805275"/>
            <a:ext cx="2265975" cy="1871425"/>
          </a:xfrm>
          <a:prstGeom prst="rect">
            <a:avLst/>
          </a:prstGeom>
          <a:noFill/>
          <a:ln>
            <a:noFill/>
          </a:ln>
        </p:spPr>
      </p:pic>
      <p:pic>
        <p:nvPicPr>
          <p:cNvPr id="218" name="Google Shape;218;p36"/>
          <p:cNvPicPr preferRelativeResize="0"/>
          <p:nvPr/>
        </p:nvPicPr>
        <p:blipFill>
          <a:blip r:embed="rId4">
            <a:alphaModFix/>
          </a:blip>
          <a:stretch>
            <a:fillRect/>
          </a:stretch>
        </p:blipFill>
        <p:spPr>
          <a:xfrm>
            <a:off x="6032700" y="1017725"/>
            <a:ext cx="2232350" cy="1623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Model seçimi ve modelin eğitimi</a:t>
            </a:r>
            <a:endParaRPr/>
          </a:p>
        </p:txBody>
      </p:sp>
      <p:sp>
        <p:nvSpPr>
          <p:cNvPr id="224" name="Google Shape;22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5" name="Google Shape;225;p37"/>
          <p:cNvPicPr preferRelativeResize="0"/>
          <p:nvPr/>
        </p:nvPicPr>
        <p:blipFill>
          <a:blip r:embed="rId3">
            <a:alphaModFix/>
          </a:blip>
          <a:stretch>
            <a:fillRect/>
          </a:stretch>
        </p:blipFill>
        <p:spPr>
          <a:xfrm>
            <a:off x="1245975" y="1671050"/>
            <a:ext cx="6652050" cy="2535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Başarı Performansları: Sınıflandırma Metrikleri</a:t>
            </a:r>
            <a:endParaRPr/>
          </a:p>
        </p:txBody>
      </p:sp>
      <p:sp>
        <p:nvSpPr>
          <p:cNvPr id="231" name="Google Shape;231;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Karmaşıklık Matrisi</a:t>
            </a:r>
            <a:endParaRPr/>
          </a:p>
        </p:txBody>
      </p:sp>
      <p:pic>
        <p:nvPicPr>
          <p:cNvPr id="232" name="Google Shape;232;p38"/>
          <p:cNvPicPr preferRelativeResize="0"/>
          <p:nvPr/>
        </p:nvPicPr>
        <p:blipFill>
          <a:blip r:embed="rId3">
            <a:alphaModFix/>
          </a:blip>
          <a:stretch>
            <a:fillRect/>
          </a:stretch>
        </p:blipFill>
        <p:spPr>
          <a:xfrm>
            <a:off x="463346" y="2053271"/>
            <a:ext cx="3965800" cy="1614800"/>
          </a:xfrm>
          <a:prstGeom prst="rect">
            <a:avLst/>
          </a:prstGeom>
          <a:noFill/>
          <a:ln>
            <a:noFill/>
          </a:ln>
        </p:spPr>
      </p:pic>
      <p:pic>
        <p:nvPicPr>
          <p:cNvPr id="233" name="Google Shape;233;p38"/>
          <p:cNvPicPr preferRelativeResize="0"/>
          <p:nvPr/>
        </p:nvPicPr>
        <p:blipFill>
          <a:blip r:embed="rId4">
            <a:alphaModFix/>
          </a:blip>
          <a:stretch>
            <a:fillRect/>
          </a:stretch>
        </p:blipFill>
        <p:spPr>
          <a:xfrm>
            <a:off x="4571999" y="1899091"/>
            <a:ext cx="3965799" cy="19231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Başarı Performansları: Regresyon Metrikleri</a:t>
            </a:r>
            <a:endParaRPr/>
          </a:p>
        </p:txBody>
      </p:sp>
      <p:sp>
        <p:nvSpPr>
          <p:cNvPr id="239" name="Google Shape;23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0" name="Google Shape;240;p39"/>
          <p:cNvPicPr preferRelativeResize="0"/>
          <p:nvPr/>
        </p:nvPicPr>
        <p:blipFill>
          <a:blip r:embed="rId3">
            <a:alphaModFix/>
          </a:blip>
          <a:stretch>
            <a:fillRect/>
          </a:stretch>
        </p:blipFill>
        <p:spPr>
          <a:xfrm>
            <a:off x="2023825" y="1152475"/>
            <a:ext cx="5096341" cy="341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Modelin optimize edilmesi</a:t>
            </a:r>
            <a:endParaRPr/>
          </a:p>
        </p:txBody>
      </p:sp>
      <p:sp>
        <p:nvSpPr>
          <p:cNvPr id="246" name="Google Shape;246;p40"/>
          <p:cNvSpPr txBox="1">
            <a:spLocks noGrp="1"/>
          </p:cNvSpPr>
          <p:nvPr>
            <p:ph type="body" idx="1"/>
          </p:nvPr>
        </p:nvSpPr>
        <p:spPr>
          <a:xfrm>
            <a:off x="311700" y="1152475"/>
            <a:ext cx="51948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tr"/>
              <a:t>Cross validation kullanarak hiperparametrelerde ince ayar yapın</a:t>
            </a:r>
            <a:endParaRPr/>
          </a:p>
          <a:p>
            <a:pPr marL="457200" lvl="0" indent="-317500" algn="l" rtl="0">
              <a:lnSpc>
                <a:spcPct val="150000"/>
              </a:lnSpc>
              <a:spcBef>
                <a:spcPts val="0"/>
              </a:spcBef>
              <a:spcAft>
                <a:spcPts val="0"/>
              </a:spcAft>
              <a:buSzPts val="1400"/>
              <a:buChar char="●"/>
            </a:pPr>
            <a:r>
              <a:rPr lang="tr"/>
              <a:t>Hiperparametre aramaları yapın, </a:t>
            </a:r>
            <a:r>
              <a:rPr lang="tr">
                <a:highlight>
                  <a:srgbClr val="C9DAF8"/>
                </a:highlight>
              </a:rPr>
              <a:t>gridsearch</a:t>
            </a:r>
            <a:r>
              <a:rPr lang="tr"/>
              <a:t> vs.</a:t>
            </a:r>
            <a:endParaRPr/>
          </a:p>
          <a:p>
            <a:pPr marL="457200" lvl="0" indent="-317500" algn="l" rtl="0">
              <a:lnSpc>
                <a:spcPct val="150000"/>
              </a:lnSpc>
              <a:spcBef>
                <a:spcPts val="0"/>
              </a:spcBef>
              <a:spcAft>
                <a:spcPts val="0"/>
              </a:spcAft>
              <a:buSzPts val="1400"/>
              <a:buChar char="●"/>
            </a:pPr>
            <a:r>
              <a:rPr lang="tr"/>
              <a:t>Ensemble yöntemlerini deneyin. En iyi modellerinizi birleştirmek, genellikle tek tek çalıştırmaktan daha iyi performans sağlar</a:t>
            </a:r>
            <a:endParaRPr/>
          </a:p>
          <a:p>
            <a:pPr marL="457200" lvl="0" indent="-317500" algn="l" rtl="0">
              <a:lnSpc>
                <a:spcPct val="150000"/>
              </a:lnSpc>
              <a:spcBef>
                <a:spcPts val="0"/>
              </a:spcBef>
              <a:spcAft>
                <a:spcPts val="0"/>
              </a:spcAft>
              <a:buSzPts val="1400"/>
              <a:buChar char="●"/>
            </a:pPr>
            <a:r>
              <a:rPr lang="tr"/>
              <a:t>Özellikle ince ayarın sonuna doğru ilerlerken, bu adım için mümkün olduğu kadar çok veri kullanmak isteyeceksiniz</a:t>
            </a:r>
            <a:endParaRPr/>
          </a:p>
          <a:p>
            <a:pPr marL="457200" lvl="0" indent="-317500" algn="l" rtl="0">
              <a:lnSpc>
                <a:spcPct val="150000"/>
              </a:lnSpc>
              <a:spcBef>
                <a:spcPts val="0"/>
              </a:spcBef>
              <a:spcAft>
                <a:spcPts val="0"/>
              </a:spcAft>
              <a:buSzPts val="1400"/>
              <a:buChar char="●"/>
            </a:pPr>
            <a:r>
              <a:rPr lang="tr"/>
              <a:t>Nihai modelinizden emin olduğunuzda, genelleme hatasını tahmin etmek için </a:t>
            </a:r>
            <a:r>
              <a:rPr lang="tr">
                <a:highlight>
                  <a:srgbClr val="C9DAF8"/>
                </a:highlight>
              </a:rPr>
              <a:t>test setindeki</a:t>
            </a:r>
            <a:r>
              <a:rPr lang="tr"/>
              <a:t> performansını ölçün</a:t>
            </a:r>
            <a:endParaRPr/>
          </a:p>
        </p:txBody>
      </p:sp>
      <p:pic>
        <p:nvPicPr>
          <p:cNvPr id="247" name="Google Shape;247;p40"/>
          <p:cNvPicPr preferRelativeResize="0"/>
          <p:nvPr/>
        </p:nvPicPr>
        <p:blipFill rotWithShape="1">
          <a:blip r:embed="rId3">
            <a:alphaModFix/>
          </a:blip>
          <a:srcRect l="9110" t="18877" r="9476" b="11309"/>
          <a:stretch/>
        </p:blipFill>
        <p:spPr>
          <a:xfrm>
            <a:off x="5506500" y="1719776"/>
            <a:ext cx="3325800" cy="228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Modelin canlıya alınması (Deployment)</a:t>
            </a:r>
            <a:endParaRPr/>
          </a:p>
        </p:txBody>
      </p:sp>
      <p:sp>
        <p:nvSpPr>
          <p:cNvPr id="253" name="Google Shape;253;p41"/>
          <p:cNvSpPr txBox="1">
            <a:spLocks noGrp="1"/>
          </p:cNvSpPr>
          <p:nvPr>
            <p:ph type="body" idx="1"/>
          </p:nvPr>
        </p:nvSpPr>
        <p:spPr>
          <a:xfrm>
            <a:off x="311700" y="1152475"/>
            <a:ext cx="5237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ML Deployment, verilere dayalı makine öğrenimi modelini mevcut bir üretim ortamına entegre edilmesidir. </a:t>
            </a:r>
            <a:endParaRPr/>
          </a:p>
          <a:p>
            <a:pPr marL="0" lvl="0" indent="0" algn="l" rtl="0">
              <a:spcBef>
                <a:spcPts val="1200"/>
              </a:spcBef>
              <a:spcAft>
                <a:spcPts val="0"/>
              </a:spcAft>
              <a:buNone/>
            </a:pPr>
            <a:r>
              <a:rPr lang="tr"/>
              <a:t>Test ortamında geliştirilen makine öğrenimi projesi son kullanıcıya hizmet vermek adına web servisleri gibi (SaaS, PaaS) platformlarında çalışmak için hazır hale getirilir. </a:t>
            </a:r>
            <a:endParaRPr/>
          </a:p>
          <a:p>
            <a:pPr marL="457200" lvl="0" indent="-317500" algn="l" rtl="0">
              <a:spcBef>
                <a:spcPts val="1200"/>
              </a:spcBef>
              <a:spcAft>
                <a:spcPts val="0"/>
              </a:spcAft>
              <a:buSzPts val="1400"/>
              <a:buChar char="●"/>
            </a:pPr>
            <a:r>
              <a:rPr lang="tr" b="1"/>
              <a:t>Streamlit</a:t>
            </a:r>
            <a:r>
              <a:rPr lang="tr"/>
              <a:t>, HTML veya CSS vb. bilgisi olmadan etkileşimli web uygulamaları oluşturmanıza yardımcı olan açık kaynakli br python kütüphanesidir</a:t>
            </a:r>
            <a:endParaRPr/>
          </a:p>
          <a:p>
            <a:pPr marL="457200" lvl="0" indent="-317500" algn="l" rtl="0">
              <a:spcBef>
                <a:spcPts val="0"/>
              </a:spcBef>
              <a:spcAft>
                <a:spcPts val="0"/>
              </a:spcAft>
              <a:buSzPts val="1400"/>
              <a:buChar char="●"/>
            </a:pPr>
            <a:r>
              <a:rPr lang="tr" b="1"/>
              <a:t>Docker</a:t>
            </a:r>
            <a:r>
              <a:rPr lang="tr"/>
              <a:t>, geliştiricilerin kodlarını konteynerize hale getirmenin açık ara en popüler yollarından biridir</a:t>
            </a:r>
            <a:endParaRPr/>
          </a:p>
          <a:p>
            <a:pPr marL="457200" lvl="0" indent="-317500" algn="l" rtl="0">
              <a:spcBef>
                <a:spcPts val="0"/>
              </a:spcBef>
              <a:spcAft>
                <a:spcPts val="0"/>
              </a:spcAft>
              <a:buSzPts val="1400"/>
              <a:buChar char="●"/>
            </a:pPr>
            <a:r>
              <a:rPr lang="tr" b="1"/>
              <a:t>Heroku</a:t>
            </a:r>
            <a:r>
              <a:rPr lang="tr"/>
              <a:t>, bir bulut bilişim uygulama altyapısı servis sağlayıcısıdır (PaaS)</a:t>
            </a:r>
            <a:endParaRPr/>
          </a:p>
        </p:txBody>
      </p:sp>
      <p:pic>
        <p:nvPicPr>
          <p:cNvPr id="254" name="Google Shape;254;p41"/>
          <p:cNvPicPr preferRelativeResize="0"/>
          <p:nvPr/>
        </p:nvPicPr>
        <p:blipFill>
          <a:blip r:embed="rId3">
            <a:alphaModFix/>
          </a:blip>
          <a:stretch>
            <a:fillRect/>
          </a:stretch>
        </p:blipFill>
        <p:spPr>
          <a:xfrm>
            <a:off x="6007425" y="717900"/>
            <a:ext cx="2677376" cy="1601275"/>
          </a:xfrm>
          <a:prstGeom prst="rect">
            <a:avLst/>
          </a:prstGeom>
          <a:noFill/>
          <a:ln>
            <a:noFill/>
          </a:ln>
        </p:spPr>
      </p:pic>
      <p:pic>
        <p:nvPicPr>
          <p:cNvPr id="255" name="Google Shape;255;p41"/>
          <p:cNvPicPr preferRelativeResize="0"/>
          <p:nvPr/>
        </p:nvPicPr>
        <p:blipFill>
          <a:blip r:embed="rId4">
            <a:alphaModFix/>
          </a:blip>
          <a:stretch>
            <a:fillRect/>
          </a:stretch>
        </p:blipFill>
        <p:spPr>
          <a:xfrm>
            <a:off x="5790211" y="3253400"/>
            <a:ext cx="3111814" cy="1315450"/>
          </a:xfrm>
          <a:prstGeom prst="rect">
            <a:avLst/>
          </a:prstGeom>
          <a:noFill/>
          <a:ln>
            <a:noFill/>
          </a:ln>
        </p:spPr>
      </p:pic>
      <p:pic>
        <p:nvPicPr>
          <p:cNvPr id="256" name="Google Shape;256;p41"/>
          <p:cNvPicPr preferRelativeResize="0"/>
          <p:nvPr/>
        </p:nvPicPr>
        <p:blipFill>
          <a:blip r:embed="rId5">
            <a:alphaModFix/>
          </a:blip>
          <a:stretch>
            <a:fillRect/>
          </a:stretch>
        </p:blipFill>
        <p:spPr>
          <a:xfrm>
            <a:off x="5881102" y="2409685"/>
            <a:ext cx="2930025" cy="7532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Makine Öğrenmesi Terminolojileri</a:t>
            </a:r>
            <a:endParaRPr/>
          </a:p>
        </p:txBody>
      </p:sp>
      <p:sp>
        <p:nvSpPr>
          <p:cNvPr id="262" name="Google Shape;262;p4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Bu Eğitimde Neler Öğreneceksiniz</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AutoNum type="arabicPeriod"/>
            </a:pPr>
            <a:r>
              <a:rPr lang="tr"/>
              <a:t>Makine Öğrenmesi nedir?</a:t>
            </a:r>
            <a:endParaRPr/>
          </a:p>
          <a:p>
            <a:pPr marL="457200" lvl="0" indent="-317500" algn="l" rtl="0">
              <a:lnSpc>
                <a:spcPct val="150000"/>
              </a:lnSpc>
              <a:spcBef>
                <a:spcPts val="0"/>
              </a:spcBef>
              <a:spcAft>
                <a:spcPts val="0"/>
              </a:spcAft>
              <a:buSzPts val="1400"/>
              <a:buAutoNum type="arabicPeriod"/>
            </a:pPr>
            <a:r>
              <a:rPr lang="tr"/>
              <a:t>Makine Öğrenmesi hayatımıza hangi yenilikleri getirdi?</a:t>
            </a:r>
            <a:endParaRPr/>
          </a:p>
          <a:p>
            <a:pPr marL="457200" lvl="0" indent="-317500" algn="l" rtl="0">
              <a:lnSpc>
                <a:spcPct val="150000"/>
              </a:lnSpc>
              <a:spcBef>
                <a:spcPts val="0"/>
              </a:spcBef>
              <a:spcAft>
                <a:spcPts val="0"/>
              </a:spcAft>
              <a:buSzPts val="1400"/>
              <a:buAutoNum type="arabicPeriod"/>
            </a:pPr>
            <a:r>
              <a:rPr lang="tr"/>
              <a:t>Makine Öğrenmesi için gereklilikler ve ek yetenekler nelerdir?</a:t>
            </a:r>
            <a:endParaRPr/>
          </a:p>
          <a:p>
            <a:pPr marL="457200" lvl="0" indent="-317500" algn="l" rtl="0">
              <a:lnSpc>
                <a:spcPct val="150000"/>
              </a:lnSpc>
              <a:spcBef>
                <a:spcPts val="0"/>
              </a:spcBef>
              <a:spcAft>
                <a:spcPts val="0"/>
              </a:spcAft>
              <a:buSzPts val="1400"/>
              <a:buAutoNum type="arabicPeriod"/>
            </a:pPr>
            <a:r>
              <a:rPr lang="tr"/>
              <a:t>Veri Bilimi nedir?</a:t>
            </a:r>
            <a:endParaRPr/>
          </a:p>
          <a:p>
            <a:pPr marL="457200" lvl="0" indent="-317500" algn="l" rtl="0">
              <a:lnSpc>
                <a:spcPct val="150000"/>
              </a:lnSpc>
              <a:spcBef>
                <a:spcPts val="0"/>
              </a:spcBef>
              <a:spcAft>
                <a:spcPts val="0"/>
              </a:spcAft>
              <a:buSzPts val="1400"/>
              <a:buAutoNum type="arabicPeriod"/>
            </a:pPr>
            <a:r>
              <a:rPr lang="tr"/>
              <a:t>Veri temizleme, ön hazırlık ve öznitelik mühendisliği nedir?</a:t>
            </a:r>
            <a:endParaRPr/>
          </a:p>
          <a:p>
            <a:pPr marL="457200" lvl="0" indent="-317500" algn="l" rtl="0">
              <a:lnSpc>
                <a:spcPct val="150000"/>
              </a:lnSpc>
              <a:spcBef>
                <a:spcPts val="0"/>
              </a:spcBef>
              <a:spcAft>
                <a:spcPts val="0"/>
              </a:spcAft>
              <a:buSzPts val="1400"/>
              <a:buAutoNum type="arabicPeriod"/>
            </a:pPr>
            <a:r>
              <a:rPr lang="tr"/>
              <a:t>Bir Makine Öğrenmesi projesinin adımları nelerdir?</a:t>
            </a:r>
            <a:endParaRPr/>
          </a:p>
          <a:p>
            <a:pPr marL="457200" lvl="0" indent="-317500" algn="l" rtl="0">
              <a:lnSpc>
                <a:spcPct val="150000"/>
              </a:lnSpc>
              <a:spcBef>
                <a:spcPts val="0"/>
              </a:spcBef>
              <a:spcAft>
                <a:spcPts val="0"/>
              </a:spcAft>
              <a:buSzPts val="1400"/>
              <a:buAutoNum type="arabicPeriod"/>
            </a:pPr>
            <a:r>
              <a:rPr lang="tr"/>
              <a:t>Makine Öğrenmesinde kullanılan araçlar nelerdir?</a:t>
            </a:r>
            <a:endParaRPr/>
          </a:p>
          <a:p>
            <a:pPr marL="457200" lvl="0" indent="-317500" algn="l" rtl="0">
              <a:lnSpc>
                <a:spcPct val="150000"/>
              </a:lnSpc>
              <a:spcBef>
                <a:spcPts val="0"/>
              </a:spcBef>
              <a:spcAft>
                <a:spcPts val="0"/>
              </a:spcAft>
              <a:buSzPts val="1400"/>
              <a:buAutoNum type="arabicPeriod"/>
            </a:pPr>
            <a:r>
              <a:rPr lang="tr"/>
              <a:t>Makine Öğrenmesi için yararlı kaynaklar nedir?</a:t>
            </a:r>
            <a:endParaRPr/>
          </a:p>
          <a:p>
            <a:pPr marL="457200" lvl="0" indent="-317500" algn="l" rtl="0">
              <a:lnSpc>
                <a:spcPct val="150000"/>
              </a:lnSpc>
              <a:spcBef>
                <a:spcPts val="0"/>
              </a:spcBef>
              <a:spcAft>
                <a:spcPts val="0"/>
              </a:spcAft>
              <a:buSzPts val="1400"/>
              <a:buAutoNum type="arabicPeriod"/>
            </a:pPr>
            <a:r>
              <a:rPr lang="tr"/>
              <a:t>Uygulamalı Eğitim: Bir makine öğrenmesi projesi nasıl görünür?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Cross Validation</a:t>
            </a:r>
            <a:endParaRPr/>
          </a:p>
        </p:txBody>
      </p:sp>
      <p:sp>
        <p:nvSpPr>
          <p:cNvPr id="268" name="Google Shape;268;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CV olarak da adlandırılan çapraz doğrulama, ilk eğitim setine çok fazla dayanmayan bir model seçmek için kullanılan bir yöntemdir.</a:t>
            </a:r>
            <a:endParaRPr/>
          </a:p>
        </p:txBody>
      </p:sp>
      <p:pic>
        <p:nvPicPr>
          <p:cNvPr id="269" name="Google Shape;269;p43"/>
          <p:cNvPicPr preferRelativeResize="0"/>
          <p:nvPr/>
        </p:nvPicPr>
        <p:blipFill>
          <a:blip r:embed="rId3">
            <a:alphaModFix/>
          </a:blip>
          <a:stretch>
            <a:fillRect/>
          </a:stretch>
        </p:blipFill>
        <p:spPr>
          <a:xfrm>
            <a:off x="509213" y="2052774"/>
            <a:ext cx="8125576" cy="2158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Bias - Variance Tradeoff</a:t>
            </a:r>
            <a:endParaRPr/>
          </a:p>
        </p:txBody>
      </p:sp>
      <p:sp>
        <p:nvSpPr>
          <p:cNvPr id="275" name="Google Shape;275;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tr" b="1"/>
              <a:t>Bias: </a:t>
            </a:r>
            <a:r>
              <a:rPr lang="tr"/>
              <a:t>Bir modelin yanlılığı, beklenen tahmin ile verilen veri noktaları için tahmin etmeye çalıştığımız doğru model arasındaki farktır.</a:t>
            </a:r>
            <a:endParaRPr/>
          </a:p>
          <a:p>
            <a:pPr marL="0" lvl="0" indent="0" algn="l" rtl="0">
              <a:spcBef>
                <a:spcPts val="1200"/>
              </a:spcBef>
              <a:spcAft>
                <a:spcPts val="0"/>
              </a:spcAft>
              <a:buClr>
                <a:schemeClr val="dk1"/>
              </a:buClr>
              <a:buSzPts val="1100"/>
              <a:buFont typeface="Arial"/>
              <a:buNone/>
            </a:pPr>
            <a:r>
              <a:rPr lang="tr" b="1"/>
              <a:t>Varyans: </a:t>
            </a:r>
            <a:r>
              <a:rPr lang="tr"/>
              <a:t>Bir modelin varyansı, verilen veri noktaları için model tahmininin değişkenliğidir.</a:t>
            </a:r>
            <a:endParaRPr/>
          </a:p>
          <a:p>
            <a:pPr marL="0" lvl="0" indent="0" algn="l" rtl="0">
              <a:spcBef>
                <a:spcPts val="1200"/>
              </a:spcBef>
              <a:spcAft>
                <a:spcPts val="0"/>
              </a:spcAft>
              <a:buClr>
                <a:schemeClr val="dk1"/>
              </a:buClr>
              <a:buSzPts val="1100"/>
              <a:buFont typeface="Arial"/>
              <a:buNone/>
            </a:pPr>
            <a:r>
              <a:rPr lang="tr" b="1"/>
              <a:t>Sapma/varyans Tradeoff: </a:t>
            </a:r>
            <a:r>
              <a:rPr lang="tr"/>
              <a:t>Model ne kadar basitse yanlılık o kadar yüksek ve model ne kadar karmaşıksa varyans o kadar yüksek olur.</a:t>
            </a:r>
            <a:endParaRPr/>
          </a:p>
          <a:p>
            <a:pPr marL="0" lvl="0" indent="0" algn="l" rtl="0">
              <a:spcBef>
                <a:spcPts val="1200"/>
              </a:spcBef>
              <a:spcAft>
                <a:spcPts val="1200"/>
              </a:spcAft>
              <a:buNone/>
            </a:pPr>
            <a:endParaRPr b="1"/>
          </a:p>
        </p:txBody>
      </p:sp>
      <p:graphicFrame>
        <p:nvGraphicFramePr>
          <p:cNvPr id="276" name="Google Shape;276;p44"/>
          <p:cNvGraphicFramePr/>
          <p:nvPr/>
        </p:nvGraphicFramePr>
        <p:xfrm>
          <a:off x="421200" y="3078455"/>
          <a:ext cx="3000000" cy="3000000"/>
        </p:xfrm>
        <a:graphic>
          <a:graphicData uri="http://schemas.openxmlformats.org/drawingml/2006/table">
            <a:tbl>
              <a:tblPr>
                <a:noFill/>
                <a:tableStyleId>{747B8858-C3EF-4736-822E-96995ED7179C}</a:tableStyleId>
              </a:tblPr>
              <a:tblGrid>
                <a:gridCol w="1018375">
                  <a:extLst>
                    <a:ext uri="{9D8B030D-6E8A-4147-A177-3AD203B41FA5}">
                      <a16:colId xmlns:a16="http://schemas.microsoft.com/office/drawing/2014/main" val="20000"/>
                    </a:ext>
                  </a:extLst>
                </a:gridCol>
                <a:gridCol w="2315250">
                  <a:extLst>
                    <a:ext uri="{9D8B030D-6E8A-4147-A177-3AD203B41FA5}">
                      <a16:colId xmlns:a16="http://schemas.microsoft.com/office/drawing/2014/main" val="20001"/>
                    </a:ext>
                  </a:extLst>
                </a:gridCol>
                <a:gridCol w="2220025">
                  <a:extLst>
                    <a:ext uri="{9D8B030D-6E8A-4147-A177-3AD203B41FA5}">
                      <a16:colId xmlns:a16="http://schemas.microsoft.com/office/drawing/2014/main" val="20002"/>
                    </a:ext>
                  </a:extLst>
                </a:gridCol>
                <a:gridCol w="2857450">
                  <a:extLst>
                    <a:ext uri="{9D8B030D-6E8A-4147-A177-3AD203B41FA5}">
                      <a16:colId xmlns:a16="http://schemas.microsoft.com/office/drawing/2014/main" val="20003"/>
                    </a:ext>
                  </a:extLst>
                </a:gridCol>
              </a:tblGrid>
              <a:tr h="440425">
                <a:tc>
                  <a:txBody>
                    <a:bodyPr/>
                    <a:lstStyle/>
                    <a:p>
                      <a:pPr marL="0" lvl="0" indent="0" algn="l" rtl="0">
                        <a:spcBef>
                          <a:spcPts val="0"/>
                        </a:spcBef>
                        <a:spcAft>
                          <a:spcPts val="0"/>
                        </a:spcAft>
                        <a:buNone/>
                      </a:pPr>
                      <a:endParaRPr sz="1200"/>
                    </a:p>
                  </a:txBody>
                  <a:tcPr marL="91425" marR="91425" marT="91425" marB="91425">
                    <a:solidFill>
                      <a:srgbClr val="A4C2F4"/>
                    </a:solidFill>
                  </a:tcPr>
                </a:tc>
                <a:tc>
                  <a:txBody>
                    <a:bodyPr/>
                    <a:lstStyle/>
                    <a:p>
                      <a:pPr marL="0" lvl="0" indent="0" algn="ctr" rtl="0">
                        <a:spcBef>
                          <a:spcPts val="0"/>
                        </a:spcBef>
                        <a:spcAft>
                          <a:spcPts val="0"/>
                        </a:spcAft>
                        <a:buNone/>
                      </a:pPr>
                      <a:r>
                        <a:rPr lang="tr" b="1">
                          <a:solidFill>
                            <a:schemeClr val="lt1"/>
                          </a:solidFill>
                          <a:latin typeface="Century"/>
                          <a:ea typeface="Century"/>
                          <a:cs typeface="Century"/>
                          <a:sym typeface="Century"/>
                        </a:rPr>
                        <a:t>Underfitting</a:t>
                      </a:r>
                      <a:endParaRPr b="1">
                        <a:solidFill>
                          <a:schemeClr val="lt1"/>
                        </a:solidFill>
                        <a:latin typeface="Century"/>
                        <a:ea typeface="Century"/>
                        <a:cs typeface="Century"/>
                        <a:sym typeface="Century"/>
                      </a:endParaRPr>
                    </a:p>
                  </a:txBody>
                  <a:tcPr marL="91425" marR="91425" marT="91425" marB="91425">
                    <a:solidFill>
                      <a:srgbClr val="3C78D8"/>
                    </a:solidFill>
                  </a:tcPr>
                </a:tc>
                <a:tc>
                  <a:txBody>
                    <a:bodyPr/>
                    <a:lstStyle/>
                    <a:p>
                      <a:pPr marL="0" lvl="0" indent="0" algn="ctr" rtl="0">
                        <a:spcBef>
                          <a:spcPts val="0"/>
                        </a:spcBef>
                        <a:spcAft>
                          <a:spcPts val="0"/>
                        </a:spcAft>
                        <a:buNone/>
                      </a:pPr>
                      <a:r>
                        <a:rPr lang="tr" b="1">
                          <a:solidFill>
                            <a:schemeClr val="lt1"/>
                          </a:solidFill>
                          <a:latin typeface="Century"/>
                          <a:ea typeface="Century"/>
                          <a:cs typeface="Century"/>
                          <a:sym typeface="Century"/>
                        </a:rPr>
                        <a:t>Ideal</a:t>
                      </a:r>
                      <a:endParaRPr b="1">
                        <a:solidFill>
                          <a:schemeClr val="lt1"/>
                        </a:solidFill>
                        <a:latin typeface="Century"/>
                        <a:ea typeface="Century"/>
                        <a:cs typeface="Century"/>
                        <a:sym typeface="Century"/>
                      </a:endParaRPr>
                    </a:p>
                  </a:txBody>
                  <a:tcPr marL="91425" marR="91425" marT="91425" marB="91425">
                    <a:solidFill>
                      <a:srgbClr val="3C78D8"/>
                    </a:solidFill>
                  </a:tcPr>
                </a:tc>
                <a:tc>
                  <a:txBody>
                    <a:bodyPr/>
                    <a:lstStyle/>
                    <a:p>
                      <a:pPr marL="0" lvl="0" indent="0" algn="ctr" rtl="0">
                        <a:spcBef>
                          <a:spcPts val="0"/>
                        </a:spcBef>
                        <a:spcAft>
                          <a:spcPts val="0"/>
                        </a:spcAft>
                        <a:buNone/>
                      </a:pPr>
                      <a:r>
                        <a:rPr lang="tr" b="1">
                          <a:solidFill>
                            <a:schemeClr val="lt1"/>
                          </a:solidFill>
                          <a:latin typeface="Century"/>
                          <a:ea typeface="Century"/>
                          <a:cs typeface="Century"/>
                          <a:sym typeface="Century"/>
                        </a:rPr>
                        <a:t>Overfitting</a:t>
                      </a:r>
                      <a:endParaRPr b="1">
                        <a:solidFill>
                          <a:schemeClr val="lt1"/>
                        </a:solidFill>
                        <a:latin typeface="Century"/>
                        <a:ea typeface="Century"/>
                        <a:cs typeface="Century"/>
                        <a:sym typeface="Century"/>
                      </a:endParaRPr>
                    </a:p>
                  </a:txBody>
                  <a:tcPr marL="91425" marR="91425" marT="91425" marB="91425">
                    <a:solidFill>
                      <a:srgbClr val="3C78D8"/>
                    </a:solidFill>
                  </a:tcPr>
                </a:tc>
                <a:extLst>
                  <a:ext uri="{0D108BD9-81ED-4DB2-BD59-A6C34878D82A}">
                    <a16:rowId xmlns:a16="http://schemas.microsoft.com/office/drawing/2014/main" val="10000"/>
                  </a:ext>
                </a:extLst>
              </a:tr>
              <a:tr h="1050000">
                <a:tc>
                  <a:txBody>
                    <a:bodyPr/>
                    <a:lstStyle/>
                    <a:p>
                      <a:pPr marL="0" lvl="0" indent="0" algn="l" rtl="0">
                        <a:spcBef>
                          <a:spcPts val="0"/>
                        </a:spcBef>
                        <a:spcAft>
                          <a:spcPts val="0"/>
                        </a:spcAft>
                        <a:buNone/>
                      </a:pPr>
                      <a:r>
                        <a:rPr lang="tr" sz="1200" b="1">
                          <a:latin typeface="Century"/>
                          <a:ea typeface="Century"/>
                          <a:cs typeface="Century"/>
                          <a:sym typeface="Century"/>
                        </a:rPr>
                        <a:t>Semptomlar</a:t>
                      </a:r>
                      <a:endParaRPr sz="1200" b="1">
                        <a:latin typeface="Century"/>
                        <a:ea typeface="Century"/>
                        <a:cs typeface="Century"/>
                        <a:sym typeface="Century"/>
                      </a:endParaRPr>
                    </a:p>
                  </a:txBody>
                  <a:tcPr marL="91425" marR="91425" marT="91425" marB="91425"/>
                </a:tc>
                <a:tc>
                  <a:txBody>
                    <a:bodyPr/>
                    <a:lstStyle/>
                    <a:p>
                      <a:pPr marL="457200" lvl="0" indent="-304800" algn="l" rtl="0">
                        <a:spcBef>
                          <a:spcPts val="0"/>
                        </a:spcBef>
                        <a:spcAft>
                          <a:spcPts val="0"/>
                        </a:spcAft>
                        <a:buSzPts val="1200"/>
                        <a:buFont typeface="Century"/>
                        <a:buChar char="●"/>
                      </a:pPr>
                      <a:r>
                        <a:rPr lang="tr" sz="1200">
                          <a:latin typeface="Century"/>
                          <a:ea typeface="Century"/>
                          <a:cs typeface="Century"/>
                          <a:sym typeface="Century"/>
                        </a:rPr>
                        <a:t>Yüksek eğitim hatası</a:t>
                      </a:r>
                      <a:endParaRPr sz="1200">
                        <a:latin typeface="Century"/>
                        <a:ea typeface="Century"/>
                        <a:cs typeface="Century"/>
                        <a:sym typeface="Century"/>
                      </a:endParaRPr>
                    </a:p>
                    <a:p>
                      <a:pPr marL="457200" lvl="0" indent="-304800" algn="l" rtl="0">
                        <a:spcBef>
                          <a:spcPts val="0"/>
                        </a:spcBef>
                        <a:spcAft>
                          <a:spcPts val="0"/>
                        </a:spcAft>
                        <a:buSzPts val="1200"/>
                        <a:buFont typeface="Century"/>
                        <a:buChar char="●"/>
                      </a:pPr>
                      <a:r>
                        <a:rPr lang="tr" sz="1200">
                          <a:latin typeface="Century"/>
                          <a:ea typeface="Century"/>
                          <a:cs typeface="Century"/>
                          <a:sym typeface="Century"/>
                        </a:rPr>
                        <a:t>Test hatasına yakın eğitim hatası</a:t>
                      </a:r>
                      <a:endParaRPr sz="1200">
                        <a:latin typeface="Century"/>
                        <a:ea typeface="Century"/>
                        <a:cs typeface="Century"/>
                        <a:sym typeface="Century"/>
                      </a:endParaRPr>
                    </a:p>
                    <a:p>
                      <a:pPr marL="457200" lvl="0" indent="-304800" algn="l" rtl="0">
                        <a:spcBef>
                          <a:spcPts val="0"/>
                        </a:spcBef>
                        <a:spcAft>
                          <a:spcPts val="0"/>
                        </a:spcAft>
                        <a:buSzPts val="1200"/>
                        <a:buFont typeface="Century"/>
                        <a:buChar char="●"/>
                      </a:pPr>
                      <a:r>
                        <a:rPr lang="tr" sz="1200">
                          <a:latin typeface="Century"/>
                          <a:ea typeface="Century"/>
                          <a:cs typeface="Century"/>
                          <a:sym typeface="Century"/>
                        </a:rPr>
                        <a:t>Yüksek bias</a:t>
                      </a:r>
                      <a:endParaRPr sz="1200">
                        <a:latin typeface="Century"/>
                        <a:ea typeface="Century"/>
                        <a:cs typeface="Century"/>
                        <a:sym typeface="Century"/>
                      </a:endParaRPr>
                    </a:p>
                  </a:txBody>
                  <a:tcPr marL="91425" marR="91425" marT="91425" marB="91425"/>
                </a:tc>
                <a:tc>
                  <a:txBody>
                    <a:bodyPr/>
                    <a:lstStyle/>
                    <a:p>
                      <a:pPr marL="457200" lvl="0" indent="-304800" algn="l" rtl="0">
                        <a:spcBef>
                          <a:spcPts val="0"/>
                        </a:spcBef>
                        <a:spcAft>
                          <a:spcPts val="0"/>
                        </a:spcAft>
                        <a:buSzPts val="1200"/>
                        <a:buFont typeface="Century"/>
                        <a:buChar char="●"/>
                      </a:pPr>
                      <a:r>
                        <a:rPr lang="tr" sz="1200">
                          <a:latin typeface="Century"/>
                          <a:ea typeface="Century"/>
                          <a:cs typeface="Century"/>
                          <a:sym typeface="Century"/>
                        </a:rPr>
                        <a:t>Eğitim hatası, test hatasından biraz daha düşük</a:t>
                      </a:r>
                      <a:endParaRPr sz="1200">
                        <a:latin typeface="Century"/>
                        <a:ea typeface="Century"/>
                        <a:cs typeface="Century"/>
                        <a:sym typeface="Century"/>
                      </a:endParaRPr>
                    </a:p>
                  </a:txBody>
                  <a:tcPr marL="91425" marR="91425" marT="91425" marB="91425"/>
                </a:tc>
                <a:tc>
                  <a:txBody>
                    <a:bodyPr/>
                    <a:lstStyle/>
                    <a:p>
                      <a:pPr marL="457200" lvl="0" indent="-304800" algn="l" rtl="0">
                        <a:spcBef>
                          <a:spcPts val="0"/>
                        </a:spcBef>
                        <a:spcAft>
                          <a:spcPts val="0"/>
                        </a:spcAft>
                        <a:buSzPts val="1200"/>
                        <a:buFont typeface="Century"/>
                        <a:buChar char="●"/>
                      </a:pPr>
                      <a:r>
                        <a:rPr lang="tr" sz="1200">
                          <a:latin typeface="Century"/>
                          <a:ea typeface="Century"/>
                          <a:cs typeface="Century"/>
                          <a:sym typeface="Century"/>
                        </a:rPr>
                        <a:t>Çok düşük eğitim hatası</a:t>
                      </a:r>
                      <a:endParaRPr sz="1200">
                        <a:latin typeface="Century"/>
                        <a:ea typeface="Century"/>
                        <a:cs typeface="Century"/>
                        <a:sym typeface="Century"/>
                      </a:endParaRPr>
                    </a:p>
                    <a:p>
                      <a:pPr marL="457200" lvl="0" indent="-304800" algn="l" rtl="0">
                        <a:spcBef>
                          <a:spcPts val="0"/>
                        </a:spcBef>
                        <a:spcAft>
                          <a:spcPts val="0"/>
                        </a:spcAft>
                        <a:buSzPts val="1200"/>
                        <a:buFont typeface="Century"/>
                        <a:buChar char="●"/>
                      </a:pPr>
                      <a:r>
                        <a:rPr lang="tr" sz="1200">
                          <a:latin typeface="Century"/>
                          <a:ea typeface="Century"/>
                          <a:cs typeface="Century"/>
                          <a:sym typeface="Century"/>
                        </a:rPr>
                        <a:t>Eğitim hatası, test hatasından oldukça düşüktür</a:t>
                      </a:r>
                      <a:endParaRPr sz="1200">
                        <a:latin typeface="Century"/>
                        <a:ea typeface="Century"/>
                        <a:cs typeface="Century"/>
                        <a:sym typeface="Century"/>
                      </a:endParaRPr>
                    </a:p>
                    <a:p>
                      <a:pPr marL="457200" lvl="0" indent="-304800" algn="l" rtl="0">
                        <a:spcBef>
                          <a:spcPts val="0"/>
                        </a:spcBef>
                        <a:spcAft>
                          <a:spcPts val="0"/>
                        </a:spcAft>
                        <a:buSzPts val="1200"/>
                        <a:buFont typeface="Century"/>
                        <a:buChar char="●"/>
                      </a:pPr>
                      <a:r>
                        <a:rPr lang="tr" sz="1200">
                          <a:latin typeface="Century"/>
                          <a:ea typeface="Century"/>
                          <a:cs typeface="Century"/>
                          <a:sym typeface="Century"/>
                        </a:rPr>
                        <a:t>Yüksek varyans</a:t>
                      </a:r>
                      <a:endParaRPr sz="1200">
                        <a:latin typeface="Century"/>
                        <a:ea typeface="Century"/>
                        <a:cs typeface="Century"/>
                        <a:sym typeface="Century"/>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Early Stopping</a:t>
            </a:r>
            <a:endParaRPr/>
          </a:p>
        </p:txBody>
      </p:sp>
      <p:pic>
        <p:nvPicPr>
          <p:cNvPr id="282" name="Google Shape;282;p45"/>
          <p:cNvPicPr preferRelativeResize="0"/>
          <p:nvPr/>
        </p:nvPicPr>
        <p:blipFill rotWithShape="1">
          <a:blip r:embed="rId3">
            <a:alphaModFix/>
          </a:blip>
          <a:srcRect/>
          <a:stretch/>
        </p:blipFill>
        <p:spPr>
          <a:xfrm>
            <a:off x="977700" y="1480050"/>
            <a:ext cx="7188600" cy="2875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Makine Öğrenmesinde Kullanılan Araçlar</a:t>
            </a:r>
            <a:endParaRPr/>
          </a:p>
        </p:txBody>
      </p:sp>
      <p:sp>
        <p:nvSpPr>
          <p:cNvPr id="288" name="Google Shape;288;p4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Öğrenmesinde Kullanılan Araçlar</a:t>
            </a:r>
            <a:endParaRPr/>
          </a:p>
        </p:txBody>
      </p:sp>
      <p:sp>
        <p:nvSpPr>
          <p:cNvPr id="294" name="Google Shape;294;p47"/>
          <p:cNvSpPr txBox="1">
            <a:spLocks noGrp="1"/>
          </p:cNvSpPr>
          <p:nvPr>
            <p:ph type="body" idx="1"/>
          </p:nvPr>
        </p:nvSpPr>
        <p:spPr>
          <a:xfrm>
            <a:off x="311700" y="1152475"/>
            <a:ext cx="4552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Python, </a:t>
            </a:r>
            <a:r>
              <a:rPr lang="tr"/>
              <a:t>genel amaçlı bir programlama dilidir. </a:t>
            </a:r>
            <a:endParaRPr/>
          </a:p>
          <a:p>
            <a:pPr marL="0" lvl="0" indent="0" algn="l" rtl="0">
              <a:spcBef>
                <a:spcPts val="1200"/>
              </a:spcBef>
              <a:spcAft>
                <a:spcPts val="0"/>
              </a:spcAft>
              <a:buNone/>
            </a:pPr>
            <a:r>
              <a:rPr lang="tr"/>
              <a:t>Yorumlanan ve dinamik bir dil olan Python, esas olarak nesne tabanlı programlama yaklaşımlarını ve fonksiyonel programlamayı desteklemektedir.</a:t>
            </a:r>
            <a:endParaRPr/>
          </a:p>
          <a:p>
            <a:pPr marL="457200" lvl="0" indent="-317500" algn="l" rtl="0">
              <a:spcBef>
                <a:spcPts val="1200"/>
              </a:spcBef>
              <a:spcAft>
                <a:spcPts val="0"/>
              </a:spcAft>
              <a:buSzPts val="1400"/>
              <a:buChar char="•"/>
            </a:pPr>
            <a:r>
              <a:rPr lang="tr"/>
              <a:t>Hızlı prototipleme</a:t>
            </a:r>
            <a:endParaRPr/>
          </a:p>
          <a:p>
            <a:pPr marL="457200" lvl="0" indent="-317500" algn="l" rtl="0">
              <a:spcBef>
                <a:spcPts val="0"/>
              </a:spcBef>
              <a:spcAft>
                <a:spcPts val="0"/>
              </a:spcAft>
              <a:buSzPts val="1400"/>
              <a:buChar char="•"/>
            </a:pPr>
            <a:r>
              <a:rPr lang="tr"/>
              <a:t>Basit syntax</a:t>
            </a:r>
            <a:endParaRPr/>
          </a:p>
          <a:p>
            <a:pPr marL="457200" lvl="0" indent="-317500" algn="l" rtl="0">
              <a:spcBef>
                <a:spcPts val="0"/>
              </a:spcBef>
              <a:spcAft>
                <a:spcPts val="0"/>
              </a:spcAft>
              <a:buSzPts val="1400"/>
              <a:buChar char="•"/>
            </a:pPr>
            <a:r>
              <a:rPr lang="tr"/>
              <a:t>Kolay kullanım</a:t>
            </a:r>
            <a:endParaRPr/>
          </a:p>
          <a:p>
            <a:pPr marL="457200" lvl="0" indent="-317500" algn="l" rtl="0">
              <a:spcBef>
                <a:spcPts val="0"/>
              </a:spcBef>
              <a:spcAft>
                <a:spcPts val="0"/>
              </a:spcAft>
              <a:buSzPts val="1400"/>
              <a:buChar char="•"/>
            </a:pPr>
            <a:r>
              <a:rPr lang="tr"/>
              <a:t>Geniş topluluk</a:t>
            </a:r>
            <a:endParaRPr/>
          </a:p>
          <a:p>
            <a:pPr marL="0" lvl="0" indent="0" algn="l" rtl="0">
              <a:spcBef>
                <a:spcPts val="1200"/>
              </a:spcBef>
              <a:spcAft>
                <a:spcPts val="1200"/>
              </a:spcAft>
              <a:buNone/>
            </a:pPr>
            <a:endParaRPr/>
          </a:p>
        </p:txBody>
      </p:sp>
      <p:pic>
        <p:nvPicPr>
          <p:cNvPr id="295" name="Google Shape;295;p47"/>
          <p:cNvPicPr preferRelativeResize="0"/>
          <p:nvPr/>
        </p:nvPicPr>
        <p:blipFill rotWithShape="1">
          <a:blip r:embed="rId3">
            <a:alphaModFix/>
          </a:blip>
          <a:srcRect/>
          <a:stretch/>
        </p:blipFill>
        <p:spPr>
          <a:xfrm>
            <a:off x="4773298" y="1202730"/>
            <a:ext cx="4059000" cy="1371000"/>
          </a:xfrm>
          <a:prstGeom prst="rect">
            <a:avLst/>
          </a:prstGeom>
          <a:noFill/>
          <a:ln>
            <a:noFill/>
          </a:ln>
        </p:spPr>
      </p:pic>
      <p:sp>
        <p:nvSpPr>
          <p:cNvPr id="296" name="Google Shape;296;p47"/>
          <p:cNvSpPr txBox="1"/>
          <p:nvPr/>
        </p:nvSpPr>
        <p:spPr>
          <a:xfrm>
            <a:off x="5188800" y="2758750"/>
            <a:ext cx="10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a:ea typeface="Century"/>
              <a:cs typeface="Century"/>
              <a:sym typeface="Century"/>
            </a:endParaRPr>
          </a:p>
        </p:txBody>
      </p:sp>
      <p:pic>
        <p:nvPicPr>
          <p:cNvPr id="297" name="Google Shape;297;p47"/>
          <p:cNvPicPr preferRelativeResize="0"/>
          <p:nvPr/>
        </p:nvPicPr>
        <p:blipFill>
          <a:blip r:embed="rId4">
            <a:alphaModFix/>
          </a:blip>
          <a:stretch>
            <a:fillRect/>
          </a:stretch>
        </p:blipFill>
        <p:spPr>
          <a:xfrm>
            <a:off x="5321624" y="2571750"/>
            <a:ext cx="2962374" cy="18452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Öğrenmesinde Kullanılan Araçlar</a:t>
            </a:r>
            <a:endParaRPr/>
          </a:p>
        </p:txBody>
      </p:sp>
      <p:sp>
        <p:nvSpPr>
          <p:cNvPr id="303" name="Google Shape;303;p48"/>
          <p:cNvSpPr txBox="1">
            <a:spLocks noGrp="1"/>
          </p:cNvSpPr>
          <p:nvPr>
            <p:ph type="body" idx="1"/>
          </p:nvPr>
        </p:nvSpPr>
        <p:spPr>
          <a:xfrm>
            <a:off x="311700" y="1152475"/>
            <a:ext cx="4533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2000"/>
              <a:buFont typeface="Arial"/>
              <a:buNone/>
            </a:pPr>
            <a:r>
              <a:rPr lang="tr" b="1"/>
              <a:t>NumPy,</a:t>
            </a:r>
            <a:r>
              <a:rPr lang="tr"/>
              <a:t> Python’da bilimsel hesaplamalarda kullanılan temel pakettir.</a:t>
            </a:r>
            <a:endParaRPr/>
          </a:p>
          <a:p>
            <a:pPr marL="457200" lvl="0" indent="-317500" algn="l" rtl="0">
              <a:spcBef>
                <a:spcPts val="1200"/>
              </a:spcBef>
              <a:spcAft>
                <a:spcPts val="0"/>
              </a:spcAft>
              <a:buSzPts val="1400"/>
              <a:buChar char="•"/>
            </a:pPr>
            <a:r>
              <a:rPr lang="tr"/>
              <a:t>Dizi oluşturma</a:t>
            </a:r>
            <a:endParaRPr/>
          </a:p>
          <a:p>
            <a:pPr marL="457200" lvl="0" indent="-317500" algn="l" rtl="0">
              <a:spcBef>
                <a:spcPts val="0"/>
              </a:spcBef>
              <a:spcAft>
                <a:spcPts val="0"/>
              </a:spcAft>
              <a:buSzPts val="1400"/>
              <a:buChar char="•"/>
            </a:pPr>
            <a:r>
              <a:rPr lang="tr"/>
              <a:t>Vektörleştirme ve dilimleme</a:t>
            </a:r>
            <a:endParaRPr/>
          </a:p>
          <a:p>
            <a:pPr marL="457200" lvl="0" indent="-317500" algn="l" rtl="0">
              <a:spcBef>
                <a:spcPts val="0"/>
              </a:spcBef>
              <a:spcAft>
                <a:spcPts val="0"/>
              </a:spcAft>
              <a:buSzPts val="1400"/>
              <a:buChar char="•"/>
            </a:pPr>
            <a:r>
              <a:rPr lang="tr"/>
              <a:t>Matrisler ve basit lineer cebir</a:t>
            </a:r>
            <a:endParaRPr/>
          </a:p>
          <a:p>
            <a:pPr marL="457200" lvl="0" indent="-317500" algn="l" rtl="0">
              <a:spcBef>
                <a:spcPts val="0"/>
              </a:spcBef>
              <a:spcAft>
                <a:spcPts val="0"/>
              </a:spcAft>
              <a:buSzPts val="1400"/>
              <a:buChar char="•"/>
            </a:pPr>
            <a:r>
              <a:rPr lang="tr"/>
              <a:t>Veri dosyaları</a:t>
            </a:r>
            <a:endParaRPr/>
          </a:p>
          <a:p>
            <a:pPr marL="0" lvl="0" indent="0" algn="l" rtl="0">
              <a:spcBef>
                <a:spcPts val="1200"/>
              </a:spcBef>
              <a:spcAft>
                <a:spcPts val="0"/>
              </a:spcAft>
              <a:buClr>
                <a:schemeClr val="dk1"/>
              </a:buClr>
              <a:buSzPts val="1800"/>
              <a:buFont typeface="Arial"/>
              <a:buNone/>
            </a:pPr>
            <a:endParaRPr/>
          </a:p>
          <a:p>
            <a:pPr marL="0" lvl="0" indent="0" algn="l" rtl="0">
              <a:spcBef>
                <a:spcPts val="1200"/>
              </a:spcBef>
              <a:spcAft>
                <a:spcPts val="0"/>
              </a:spcAft>
              <a:buClr>
                <a:schemeClr val="dk1"/>
              </a:buClr>
              <a:buSzPts val="2000"/>
              <a:buFont typeface="Arial"/>
              <a:buNone/>
            </a:pPr>
            <a:endParaRPr/>
          </a:p>
          <a:p>
            <a:pPr marL="0" lvl="0" indent="0" algn="l" rtl="0">
              <a:spcBef>
                <a:spcPts val="1200"/>
              </a:spcBef>
              <a:spcAft>
                <a:spcPts val="1200"/>
              </a:spcAft>
              <a:buNone/>
            </a:pPr>
            <a:endParaRPr/>
          </a:p>
        </p:txBody>
      </p:sp>
      <p:pic>
        <p:nvPicPr>
          <p:cNvPr id="304" name="Google Shape;304;p48"/>
          <p:cNvPicPr preferRelativeResize="0"/>
          <p:nvPr/>
        </p:nvPicPr>
        <p:blipFill rotWithShape="1">
          <a:blip r:embed="rId3">
            <a:alphaModFix/>
          </a:blip>
          <a:srcRect/>
          <a:stretch/>
        </p:blipFill>
        <p:spPr>
          <a:xfrm>
            <a:off x="5596917" y="1428891"/>
            <a:ext cx="3047619" cy="228571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Öğrenmesinde Kullanılan Araçlar</a:t>
            </a:r>
            <a:endParaRPr/>
          </a:p>
        </p:txBody>
      </p:sp>
      <p:sp>
        <p:nvSpPr>
          <p:cNvPr id="310" name="Google Shape;310;p49"/>
          <p:cNvSpPr txBox="1">
            <a:spLocks noGrp="1"/>
          </p:cNvSpPr>
          <p:nvPr>
            <p:ph type="body" idx="1"/>
          </p:nvPr>
        </p:nvSpPr>
        <p:spPr>
          <a:xfrm>
            <a:off x="311700" y="1152475"/>
            <a:ext cx="5092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b="1"/>
              <a:t>Pandas, </a:t>
            </a:r>
            <a:r>
              <a:rPr lang="tr"/>
              <a:t>veri analizi ve veri ön işlemeyi kolaylaştıran açık kaynak kodlu bir Python kütüphanesidir. </a:t>
            </a:r>
            <a:endParaRPr/>
          </a:p>
          <a:p>
            <a:pPr marL="457200" lvl="0" indent="-317500" algn="l" rtl="0">
              <a:spcBef>
                <a:spcPts val="1200"/>
              </a:spcBef>
              <a:spcAft>
                <a:spcPts val="0"/>
              </a:spcAft>
              <a:buSzPts val="1400"/>
              <a:buChar char="•"/>
            </a:pPr>
            <a:r>
              <a:rPr lang="tr"/>
              <a:t>Veri manipülasyonu için kullanışlı fonksiyonlar</a:t>
            </a:r>
            <a:endParaRPr/>
          </a:p>
          <a:p>
            <a:pPr marL="457200" lvl="0" indent="-317500" algn="l" rtl="0">
              <a:spcBef>
                <a:spcPts val="0"/>
              </a:spcBef>
              <a:spcAft>
                <a:spcPts val="0"/>
              </a:spcAft>
              <a:buSzPts val="1400"/>
              <a:buChar char="•"/>
            </a:pPr>
            <a:r>
              <a:rPr lang="tr"/>
              <a:t>Farklı biçimler arasında veri okuma ve yazma araçları: CSV ve metin dosyaları, Microsoft Excel, SQL veritabanları</a:t>
            </a:r>
            <a:endParaRPr/>
          </a:p>
          <a:p>
            <a:pPr marL="457200" lvl="0" indent="-317500" algn="l" rtl="0">
              <a:spcBef>
                <a:spcPts val="0"/>
              </a:spcBef>
              <a:spcAft>
                <a:spcPts val="0"/>
              </a:spcAft>
              <a:buSzPts val="1400"/>
              <a:buChar char="•"/>
            </a:pPr>
            <a:r>
              <a:rPr lang="tr"/>
              <a:t>Basit seviyede hızlı veri görselleştirme</a:t>
            </a:r>
            <a:endParaRPr/>
          </a:p>
          <a:p>
            <a:pPr marL="0" lvl="0" indent="0" algn="l" rtl="0">
              <a:spcBef>
                <a:spcPts val="1200"/>
              </a:spcBef>
              <a:spcAft>
                <a:spcPts val="1200"/>
              </a:spcAft>
              <a:buNone/>
            </a:pPr>
            <a:endParaRPr/>
          </a:p>
        </p:txBody>
      </p:sp>
      <p:pic>
        <p:nvPicPr>
          <p:cNvPr id="311" name="Google Shape;311;p49"/>
          <p:cNvPicPr preferRelativeResize="0"/>
          <p:nvPr/>
        </p:nvPicPr>
        <p:blipFill rotWithShape="1">
          <a:blip r:embed="rId3">
            <a:alphaModFix/>
          </a:blip>
          <a:srcRect l="43301"/>
          <a:stretch/>
        </p:blipFill>
        <p:spPr>
          <a:xfrm>
            <a:off x="5615951" y="2799600"/>
            <a:ext cx="3110750" cy="1143000"/>
          </a:xfrm>
          <a:prstGeom prst="rect">
            <a:avLst/>
          </a:prstGeom>
          <a:noFill/>
          <a:ln>
            <a:noFill/>
          </a:ln>
        </p:spPr>
      </p:pic>
      <p:pic>
        <p:nvPicPr>
          <p:cNvPr id="312" name="Google Shape;312;p49"/>
          <p:cNvPicPr preferRelativeResize="0"/>
          <p:nvPr/>
        </p:nvPicPr>
        <p:blipFill rotWithShape="1">
          <a:blip r:embed="rId3">
            <a:alphaModFix/>
          </a:blip>
          <a:srcRect r="56838"/>
          <a:stretch/>
        </p:blipFill>
        <p:spPr>
          <a:xfrm>
            <a:off x="5987345" y="1778750"/>
            <a:ext cx="2367975" cy="1143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Öğrenmesinde Kullanılan Araçlar</a:t>
            </a:r>
            <a:endParaRPr/>
          </a:p>
        </p:txBody>
      </p:sp>
      <p:sp>
        <p:nvSpPr>
          <p:cNvPr id="318" name="Google Shape;318;p5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b="1"/>
              <a:t>Matplotlib</a:t>
            </a:r>
            <a:r>
              <a:rPr lang="tr"/>
              <a:t>, Python programlama dili için bir veri görselleştirme ve çizim kütüphanesidir.</a:t>
            </a:r>
            <a:endParaRPr/>
          </a:p>
          <a:p>
            <a:pPr marL="228600" lvl="0" indent="-139700" algn="l" rtl="0">
              <a:spcBef>
                <a:spcPts val="1200"/>
              </a:spcBef>
              <a:spcAft>
                <a:spcPts val="0"/>
              </a:spcAft>
              <a:buSzPts val="1400"/>
              <a:buChar char="•"/>
            </a:pPr>
            <a:r>
              <a:rPr lang="tr"/>
              <a:t>Matplotlib  grafik çizim paketi Python’la bilimsel programlamanın en önemli araçlarından birisidir </a:t>
            </a:r>
            <a:endParaRPr/>
          </a:p>
          <a:p>
            <a:pPr marL="228600" lvl="0" indent="-139700" algn="l" rtl="0">
              <a:spcBef>
                <a:spcPts val="0"/>
              </a:spcBef>
              <a:spcAft>
                <a:spcPts val="0"/>
              </a:spcAft>
              <a:buSzPts val="1400"/>
              <a:buChar char="•"/>
            </a:pPr>
            <a:r>
              <a:rPr lang="tr"/>
              <a:t>Çok kuvvetli bir paket olan Matplotlib ile verileri etkileşimli olarak görselleştirebilir</a:t>
            </a:r>
            <a:endParaRPr/>
          </a:p>
          <a:p>
            <a:pPr marL="228600" lvl="0" indent="-139700" algn="l" rtl="0">
              <a:spcBef>
                <a:spcPts val="0"/>
              </a:spcBef>
              <a:spcAft>
                <a:spcPts val="0"/>
              </a:spcAft>
              <a:buSzPts val="1400"/>
              <a:buChar char="•"/>
            </a:pPr>
            <a:r>
              <a:rPr lang="tr"/>
              <a:t>Basıma ve yayınlanmaya uygun yüksek kalitede çıktılar hazırlayabiliriz</a:t>
            </a:r>
            <a:endParaRPr/>
          </a:p>
          <a:p>
            <a:pPr marL="228600" lvl="0" indent="-139700" algn="l" rtl="0">
              <a:spcBef>
                <a:spcPts val="0"/>
              </a:spcBef>
              <a:spcAft>
                <a:spcPts val="0"/>
              </a:spcAft>
              <a:buSzPts val="1400"/>
              <a:buChar char="•"/>
            </a:pPr>
            <a:r>
              <a:rPr lang="tr"/>
              <a:t>Hem iki boyutlu hem de üç boyutlu grafikler üretilebilir</a:t>
            </a:r>
            <a:endParaRPr/>
          </a:p>
          <a:p>
            <a:pPr marL="0" lvl="0" indent="0" algn="l" rtl="0">
              <a:spcBef>
                <a:spcPts val="1200"/>
              </a:spcBef>
              <a:spcAft>
                <a:spcPts val="1200"/>
              </a:spcAft>
              <a:buNone/>
            </a:pPr>
            <a:endParaRPr/>
          </a:p>
        </p:txBody>
      </p:sp>
      <p:pic>
        <p:nvPicPr>
          <p:cNvPr id="319" name="Google Shape;319;p50"/>
          <p:cNvPicPr preferRelativeResize="0"/>
          <p:nvPr/>
        </p:nvPicPr>
        <p:blipFill rotWithShape="1">
          <a:blip r:embed="rId3">
            <a:alphaModFix/>
          </a:blip>
          <a:srcRect/>
          <a:stretch/>
        </p:blipFill>
        <p:spPr>
          <a:xfrm>
            <a:off x="4913875" y="2262000"/>
            <a:ext cx="3884250" cy="712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Öğrenmesinde Kullanılan Araçlar</a:t>
            </a:r>
            <a:endParaRPr/>
          </a:p>
        </p:txBody>
      </p:sp>
      <p:sp>
        <p:nvSpPr>
          <p:cNvPr id="325" name="Google Shape;325;p51"/>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000"/>
              <a:buFont typeface="Arial"/>
              <a:buNone/>
            </a:pPr>
            <a:r>
              <a:rPr lang="tr" b="1"/>
              <a:t>Scikit-learn,  </a:t>
            </a:r>
            <a:r>
              <a:rPr lang="tr"/>
              <a:t>Python programlama dili için ücretsiz bir yazılım makinesi öğrenme kütüphanesidir.</a:t>
            </a:r>
            <a:endParaRPr/>
          </a:p>
          <a:p>
            <a:pPr marL="0" lvl="0" indent="0" algn="l" rtl="0">
              <a:spcBef>
                <a:spcPts val="1200"/>
              </a:spcBef>
              <a:spcAft>
                <a:spcPts val="0"/>
              </a:spcAft>
              <a:buNone/>
            </a:pPr>
            <a:r>
              <a:rPr lang="tr"/>
              <a:t>Doğrusal regresyon, lojistik regresyon, karar ağaçları, rastgele orman gibi birçok temel yöntemi bünyesinde bulundurur.</a:t>
            </a:r>
            <a:endParaRPr/>
          </a:p>
          <a:p>
            <a:pPr marL="0" lvl="0" indent="0" algn="ctr" rtl="0">
              <a:spcBef>
                <a:spcPts val="1200"/>
              </a:spcBef>
              <a:spcAft>
                <a:spcPts val="0"/>
              </a:spcAft>
              <a:buNone/>
            </a:pPr>
            <a:r>
              <a:rPr lang="tr" u="sng">
                <a:solidFill>
                  <a:schemeClr val="hlink"/>
                </a:solidFill>
                <a:hlinkClick r:id="rId3"/>
              </a:rPr>
              <a:t>https://scikit-learn.org/stable/</a:t>
            </a:r>
            <a:endParaRPr/>
          </a:p>
          <a:p>
            <a:pPr marL="0" lvl="0" indent="0" algn="l" rtl="0">
              <a:spcBef>
                <a:spcPts val="1200"/>
              </a:spcBef>
              <a:spcAft>
                <a:spcPts val="0"/>
              </a:spcAft>
              <a:buClr>
                <a:schemeClr val="dk1"/>
              </a:buClr>
              <a:buSzPts val="2000"/>
              <a:buFont typeface="Arial"/>
              <a:buNone/>
            </a:pPr>
            <a:endParaRPr/>
          </a:p>
          <a:p>
            <a:pPr marL="0" lvl="0" indent="0" algn="l" rtl="0">
              <a:spcBef>
                <a:spcPts val="1200"/>
              </a:spcBef>
              <a:spcAft>
                <a:spcPts val="1200"/>
              </a:spcAft>
              <a:buNone/>
            </a:pPr>
            <a:endParaRPr/>
          </a:p>
        </p:txBody>
      </p:sp>
      <p:pic>
        <p:nvPicPr>
          <p:cNvPr id="326" name="Google Shape;326;p51"/>
          <p:cNvPicPr preferRelativeResize="0"/>
          <p:nvPr/>
        </p:nvPicPr>
        <p:blipFill rotWithShape="1">
          <a:blip r:embed="rId4">
            <a:alphaModFix/>
          </a:blip>
          <a:srcRect/>
          <a:stretch/>
        </p:blipFill>
        <p:spPr>
          <a:xfrm>
            <a:off x="5569799" y="1307300"/>
            <a:ext cx="2947500" cy="1520100"/>
          </a:xfrm>
          <a:prstGeom prst="rect">
            <a:avLst/>
          </a:prstGeom>
          <a:noFill/>
          <a:ln>
            <a:noFill/>
          </a:ln>
        </p:spPr>
      </p:pic>
      <p:pic>
        <p:nvPicPr>
          <p:cNvPr id="327" name="Google Shape;327;p51"/>
          <p:cNvPicPr preferRelativeResize="0"/>
          <p:nvPr/>
        </p:nvPicPr>
        <p:blipFill>
          <a:blip r:embed="rId5">
            <a:alphaModFix/>
          </a:blip>
          <a:stretch>
            <a:fillRect/>
          </a:stretch>
        </p:blipFill>
        <p:spPr>
          <a:xfrm>
            <a:off x="5564175" y="2827400"/>
            <a:ext cx="2958750" cy="1842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Veri Setleri</a:t>
            </a:r>
            <a:endParaRPr/>
          </a:p>
        </p:txBody>
      </p:sp>
      <p:sp>
        <p:nvSpPr>
          <p:cNvPr id="333" name="Google Shape;333;p5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ctrTitle"/>
          </p:nvPr>
        </p:nvSpPr>
        <p:spPr>
          <a:xfrm>
            <a:off x="1376706" y="1274406"/>
            <a:ext cx="6390600" cy="15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entury"/>
              <a:buNone/>
            </a:pPr>
            <a:r>
              <a:rPr lang="tr" dirty="0"/>
              <a:t>Ali Yazıcı</a:t>
            </a:r>
            <a:endParaRPr dirty="0"/>
          </a:p>
        </p:txBody>
      </p:sp>
      <p:sp>
        <p:nvSpPr>
          <p:cNvPr id="82" name="Google Shape;82;p17"/>
          <p:cNvSpPr txBox="1">
            <a:spLocks noGrp="1"/>
          </p:cNvSpPr>
          <p:nvPr>
            <p:ph type="subTitle" idx="1"/>
          </p:nvPr>
        </p:nvSpPr>
        <p:spPr>
          <a:xfrm>
            <a:off x="2917951" y="3706247"/>
            <a:ext cx="3308100" cy="8763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400"/>
              <a:buNone/>
            </a:pPr>
            <a:r>
              <a:rPr lang="tr" sz="1400" b="1" dirty="0"/>
              <a:t>Github: </a:t>
            </a:r>
            <a:r>
              <a:rPr lang="tr" sz="1400" dirty="0"/>
              <a:t>yaziciali</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Kaggle</a:t>
            </a:r>
            <a:endParaRPr/>
          </a:p>
        </p:txBody>
      </p:sp>
      <p:sp>
        <p:nvSpPr>
          <p:cNvPr id="339" name="Google Shape;339;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Kaggle, </a:t>
            </a:r>
            <a:r>
              <a:rPr lang="tr"/>
              <a:t>veri bilimcileri ve makine öğrenimi uygulayıcıları için çevrimiçi bir topluluktır.</a:t>
            </a:r>
            <a:endParaRPr/>
          </a:p>
          <a:p>
            <a:pPr marL="0" lvl="0" indent="0" algn="l" rtl="0">
              <a:spcBef>
                <a:spcPts val="1200"/>
              </a:spcBef>
              <a:spcAft>
                <a:spcPts val="0"/>
              </a:spcAft>
              <a:buNone/>
            </a:pPr>
            <a:r>
              <a:rPr lang="tr"/>
              <a:t>Büyük veya küçük problem sahiplerinin ilgili problemi çözme amacıyla verilerini ve problemlerini dile getirdiği, katılımcıların ise verilen bilgiler dahilinde sorunu çözmek için yarışmalara katıldığı bir platformdur.</a:t>
            </a:r>
            <a:endParaRPr/>
          </a:p>
          <a:p>
            <a:pPr marL="457200" lvl="0" indent="-317500" algn="l" rtl="0">
              <a:spcBef>
                <a:spcPts val="1200"/>
              </a:spcBef>
              <a:spcAft>
                <a:spcPts val="0"/>
              </a:spcAft>
              <a:buSzPts val="1400"/>
              <a:buChar char="•"/>
            </a:pPr>
            <a:r>
              <a:rPr lang="tr"/>
              <a:t>Yüzlerce veri seti</a:t>
            </a:r>
            <a:endParaRPr/>
          </a:p>
          <a:p>
            <a:pPr marL="457200" lvl="0" indent="-317500" algn="l" rtl="0">
              <a:spcBef>
                <a:spcPts val="0"/>
              </a:spcBef>
              <a:spcAft>
                <a:spcPts val="0"/>
              </a:spcAft>
              <a:buSzPts val="1400"/>
              <a:buChar char="•"/>
            </a:pPr>
            <a:r>
              <a:rPr lang="tr"/>
              <a:t>Ödüllü yarışmalar</a:t>
            </a:r>
            <a:endParaRPr/>
          </a:p>
          <a:p>
            <a:pPr marL="457200" lvl="0" indent="-317500" algn="l" rtl="0">
              <a:spcBef>
                <a:spcPts val="0"/>
              </a:spcBef>
              <a:spcAft>
                <a:spcPts val="0"/>
              </a:spcAft>
              <a:buSzPts val="1400"/>
              <a:buChar char="•"/>
            </a:pPr>
            <a:r>
              <a:rPr lang="tr"/>
              <a:t>Eğitim ve rehberler</a:t>
            </a:r>
            <a:endParaRPr/>
          </a:p>
        </p:txBody>
      </p:sp>
      <p:pic>
        <p:nvPicPr>
          <p:cNvPr id="340" name="Google Shape;340;p53"/>
          <p:cNvPicPr preferRelativeResize="0"/>
          <p:nvPr/>
        </p:nvPicPr>
        <p:blipFill rotWithShape="1">
          <a:blip r:embed="rId3">
            <a:alphaModFix/>
          </a:blip>
          <a:srcRect/>
          <a:stretch/>
        </p:blipFill>
        <p:spPr>
          <a:xfrm>
            <a:off x="4382395" y="2485716"/>
            <a:ext cx="4195200" cy="1906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UCI</a:t>
            </a:r>
            <a:endParaRPr/>
          </a:p>
        </p:txBody>
      </p:sp>
      <p:sp>
        <p:nvSpPr>
          <p:cNvPr id="346" name="Google Shape;346;p54"/>
          <p:cNvSpPr txBox="1">
            <a:spLocks noGrp="1"/>
          </p:cNvSpPr>
          <p:nvPr>
            <p:ph type="body" idx="1"/>
          </p:nvPr>
        </p:nvSpPr>
        <p:spPr>
          <a:xfrm>
            <a:off x="311700" y="1152475"/>
            <a:ext cx="441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UCI,</a:t>
            </a:r>
            <a:r>
              <a:rPr lang="tr"/>
              <a:t> University of California, Irvine bünyesindeki machine learning and intelligent systems araştırma merkezi tarafından sunulan veri seti deposudur.</a:t>
            </a:r>
            <a:endParaRPr/>
          </a:p>
          <a:p>
            <a:pPr marL="0" lvl="0" indent="0" algn="l" rtl="0">
              <a:spcBef>
                <a:spcPts val="1200"/>
              </a:spcBef>
              <a:spcAft>
                <a:spcPts val="0"/>
              </a:spcAft>
              <a:buNone/>
            </a:pPr>
            <a:r>
              <a:rPr lang="tr"/>
              <a:t>Şu anda makine öğrenimi topluluğuna hizmet olarak 588 veri setine ev sahipliği yapmaktadır.</a:t>
            </a:r>
            <a:endParaRPr/>
          </a:p>
          <a:p>
            <a:pPr marL="0" lvl="0" indent="0" algn="l" rtl="0">
              <a:spcBef>
                <a:spcPts val="1200"/>
              </a:spcBef>
              <a:spcAft>
                <a:spcPts val="0"/>
              </a:spcAft>
              <a:buNone/>
            </a:pPr>
            <a:r>
              <a:rPr lang="tr" u="sng">
                <a:solidFill>
                  <a:schemeClr val="hlink"/>
                </a:solidFill>
                <a:hlinkClick r:id="rId3"/>
              </a:rPr>
              <a:t>https://archive.ics.uci.edu/ml/index.php</a:t>
            </a:r>
            <a:endParaRPr/>
          </a:p>
          <a:p>
            <a:pPr marL="0" lvl="0" indent="0" algn="l" rtl="0">
              <a:spcBef>
                <a:spcPts val="1200"/>
              </a:spcBef>
              <a:spcAft>
                <a:spcPts val="1200"/>
              </a:spcAft>
              <a:buNone/>
            </a:pPr>
            <a:endParaRPr/>
          </a:p>
        </p:txBody>
      </p:sp>
      <p:pic>
        <p:nvPicPr>
          <p:cNvPr id="347" name="Google Shape;347;p54"/>
          <p:cNvPicPr preferRelativeResize="0"/>
          <p:nvPr/>
        </p:nvPicPr>
        <p:blipFill>
          <a:blip r:embed="rId4">
            <a:alphaModFix/>
          </a:blip>
          <a:stretch>
            <a:fillRect/>
          </a:stretch>
        </p:blipFill>
        <p:spPr>
          <a:xfrm>
            <a:off x="5021875" y="1981200"/>
            <a:ext cx="3657600" cy="1181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dirty="0"/>
              <a:t>Bölüm 2</a:t>
            </a:r>
            <a:endParaRPr dirty="0"/>
          </a:p>
        </p:txBody>
      </p:sp>
      <p:sp>
        <p:nvSpPr>
          <p:cNvPr id="103" name="Google Shape;103;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77500" lnSpcReduction="20000"/>
          </a:bodyPr>
          <a:lstStyle/>
          <a:p>
            <a:pPr marL="0" lvl="0" indent="0" algn="ctr" rtl="0">
              <a:lnSpc>
                <a:spcPct val="150000"/>
              </a:lnSpc>
              <a:spcBef>
                <a:spcPts val="0"/>
              </a:spcBef>
              <a:spcAft>
                <a:spcPts val="0"/>
              </a:spcAft>
              <a:buNone/>
            </a:pPr>
            <a:r>
              <a:rPr lang="tr" sz="3786"/>
              <a:t>Regresyon Problemi</a:t>
            </a:r>
            <a:endParaRPr sz="2032"/>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Bugün Neler Öğreneceğiz?</a:t>
            </a:r>
            <a:endParaRPr/>
          </a:p>
        </p:txBody>
      </p:sp>
      <p:sp>
        <p:nvSpPr>
          <p:cNvPr id="109" name="Google Shape;109;p26"/>
          <p:cNvSpPr txBox="1">
            <a:spLocks noGrp="1"/>
          </p:cNvSpPr>
          <p:nvPr>
            <p:ph type="body" idx="1"/>
          </p:nvPr>
        </p:nvSpPr>
        <p:spPr>
          <a:xfrm>
            <a:off x="311700" y="1017725"/>
            <a:ext cx="8408700" cy="37716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tr"/>
              <a:t>Makine Öğrenmesi’nde Denetimli Öğrenme konusunun problemlerinden olan Regresyon probleminin ne olduğunu öğreneceğiz</a:t>
            </a:r>
            <a:endParaRPr/>
          </a:p>
          <a:p>
            <a:pPr marL="457200" lvl="0" indent="-317500" algn="l" rtl="0">
              <a:lnSpc>
                <a:spcPct val="150000"/>
              </a:lnSpc>
              <a:spcBef>
                <a:spcPts val="1000"/>
              </a:spcBef>
              <a:spcAft>
                <a:spcPts val="0"/>
              </a:spcAft>
              <a:buSzPts val="1400"/>
              <a:buChar char="●"/>
            </a:pPr>
            <a:r>
              <a:rPr lang="tr"/>
              <a:t>Regresyon problemini çözmek için geliştirilebilecek model çeşitlerini öğreneceğiz</a:t>
            </a:r>
            <a:endParaRPr/>
          </a:p>
          <a:p>
            <a:pPr marL="457200" lvl="0" indent="-317500" algn="l" rtl="0">
              <a:lnSpc>
                <a:spcPct val="150000"/>
              </a:lnSpc>
              <a:spcBef>
                <a:spcPts val="1000"/>
              </a:spcBef>
              <a:spcAft>
                <a:spcPts val="0"/>
              </a:spcAft>
              <a:buSzPts val="1400"/>
              <a:buChar char="●"/>
            </a:pPr>
            <a:r>
              <a:rPr lang="tr"/>
              <a:t>Regresyon modelimizde hata kavramını ve metriklerini öğreneceğiz</a:t>
            </a:r>
            <a:endParaRPr/>
          </a:p>
          <a:p>
            <a:pPr marL="457200" lvl="0" indent="-317500" algn="l" rtl="0">
              <a:lnSpc>
                <a:spcPct val="150000"/>
              </a:lnSpc>
              <a:spcBef>
                <a:spcPts val="1000"/>
              </a:spcBef>
              <a:spcAft>
                <a:spcPts val="0"/>
              </a:spcAft>
              <a:buSzPts val="1400"/>
              <a:buChar char="●"/>
            </a:pPr>
            <a:r>
              <a:rPr lang="tr"/>
              <a:t>Regresyon modelimizde performansı ölçmeyi ve arttırmayı öğreneceğiz</a:t>
            </a:r>
            <a:endParaRPr/>
          </a:p>
          <a:p>
            <a:pPr marL="457200" lvl="0" indent="-317500" algn="l" rtl="0">
              <a:lnSpc>
                <a:spcPct val="150000"/>
              </a:lnSpc>
              <a:spcBef>
                <a:spcPts val="1000"/>
              </a:spcBef>
              <a:spcAft>
                <a:spcPts val="1000"/>
              </a:spcAft>
              <a:buSzPts val="1400"/>
              <a:buChar char="●"/>
            </a:pPr>
            <a:r>
              <a:rPr lang="tr"/>
              <a:t>Iris veriseti kullanarak bir Regresyon modeli geliştireceğiz</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1000"/>
                                        <p:tgtEl>
                                          <p:spTgt spid="1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xEl>
                                              <p:pRg st="1" end="1"/>
                                            </p:txEl>
                                          </p:spTgt>
                                        </p:tgtEl>
                                        <p:attrNameLst>
                                          <p:attrName>style.visibility</p:attrName>
                                        </p:attrNameLst>
                                      </p:cBhvr>
                                      <p:to>
                                        <p:strVal val="visible"/>
                                      </p:to>
                                    </p:set>
                                    <p:animEffect transition="in" filter="fade">
                                      <p:cBhvr>
                                        <p:cTn id="12" dur="1000"/>
                                        <p:tgtEl>
                                          <p:spTgt spid="1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xEl>
                                              <p:pRg st="2" end="2"/>
                                            </p:txEl>
                                          </p:spTgt>
                                        </p:tgtEl>
                                        <p:attrNameLst>
                                          <p:attrName>style.visibility</p:attrName>
                                        </p:attrNameLst>
                                      </p:cBhvr>
                                      <p:to>
                                        <p:strVal val="visible"/>
                                      </p:to>
                                    </p:set>
                                    <p:animEffect transition="in" filter="fade">
                                      <p:cBhvr>
                                        <p:cTn id="17" dur="1000"/>
                                        <p:tgtEl>
                                          <p:spTgt spid="1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
                                            <p:txEl>
                                              <p:pRg st="3" end="3"/>
                                            </p:txEl>
                                          </p:spTgt>
                                        </p:tgtEl>
                                        <p:attrNameLst>
                                          <p:attrName>style.visibility</p:attrName>
                                        </p:attrNameLst>
                                      </p:cBhvr>
                                      <p:to>
                                        <p:strVal val="visible"/>
                                      </p:to>
                                    </p:set>
                                    <p:animEffect transition="in" filter="fade">
                                      <p:cBhvr>
                                        <p:cTn id="22" dur="1000"/>
                                        <p:tgtEl>
                                          <p:spTgt spid="1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9">
                                            <p:txEl>
                                              <p:pRg st="4" end="4"/>
                                            </p:txEl>
                                          </p:spTgt>
                                        </p:tgtEl>
                                        <p:attrNameLst>
                                          <p:attrName>style.visibility</p:attrName>
                                        </p:attrNameLst>
                                      </p:cBhvr>
                                      <p:to>
                                        <p:strVal val="visible"/>
                                      </p:to>
                                    </p:set>
                                    <p:animEffect transition="in" filter="fade">
                                      <p:cBhvr>
                                        <p:cTn id="27" dur="1000"/>
                                        <p:tgtEl>
                                          <p:spTgt spid="10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Kaynaklar</a:t>
            </a:r>
            <a:endParaRPr/>
          </a:p>
        </p:txBody>
      </p:sp>
      <p:sp>
        <p:nvSpPr>
          <p:cNvPr id="121" name="Google Shape;121;p28"/>
          <p:cNvSpPr txBox="1">
            <a:spLocks noGrp="1"/>
          </p:cNvSpPr>
          <p:nvPr>
            <p:ph type="body" idx="1"/>
          </p:nvPr>
        </p:nvSpPr>
        <p:spPr>
          <a:xfrm>
            <a:off x="1605300" y="3468121"/>
            <a:ext cx="2615100" cy="7032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Clr>
                <a:schemeClr val="dk1"/>
              </a:buClr>
              <a:buSzPts val="1400"/>
              <a:buNone/>
            </a:pPr>
            <a:r>
              <a:rPr lang="tr" sz="1400" b="1"/>
              <a:t>Deep Learning Türkiye</a:t>
            </a:r>
            <a:endParaRPr sz="1100"/>
          </a:p>
        </p:txBody>
      </p:sp>
      <p:pic>
        <p:nvPicPr>
          <p:cNvPr id="122" name="Google Shape;122;p28"/>
          <p:cNvPicPr preferRelativeResize="0"/>
          <p:nvPr/>
        </p:nvPicPr>
        <p:blipFill rotWithShape="1">
          <a:blip r:embed="rId3">
            <a:alphaModFix/>
          </a:blip>
          <a:srcRect/>
          <a:stretch/>
        </p:blipFill>
        <p:spPr>
          <a:xfrm>
            <a:off x="2154700" y="1626667"/>
            <a:ext cx="1516317" cy="1516317"/>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123" name="Google Shape;123;p28"/>
          <p:cNvSpPr txBox="1"/>
          <p:nvPr/>
        </p:nvSpPr>
        <p:spPr>
          <a:xfrm>
            <a:off x="5416975" y="3468124"/>
            <a:ext cx="2558700" cy="11007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tr" b="1">
                <a:latin typeface="Century"/>
                <a:ea typeface="Century"/>
                <a:cs typeface="Century"/>
                <a:sym typeface="Century"/>
              </a:rPr>
              <a:t>Hands-on Machine Learning with Scikit-Learn, Keras &amp; TensorFlow</a:t>
            </a:r>
            <a:endParaRPr b="1">
              <a:latin typeface="Century"/>
              <a:ea typeface="Century"/>
              <a:cs typeface="Century"/>
              <a:sym typeface="Century"/>
            </a:endParaRPr>
          </a:p>
          <a:p>
            <a:pPr marL="0" lvl="0" indent="0" algn="ctr" rtl="0">
              <a:spcBef>
                <a:spcPts val="0"/>
              </a:spcBef>
              <a:spcAft>
                <a:spcPts val="0"/>
              </a:spcAft>
              <a:buNone/>
            </a:pPr>
            <a:r>
              <a:rPr lang="tr">
                <a:latin typeface="Century"/>
                <a:ea typeface="Century"/>
                <a:cs typeface="Century"/>
                <a:sym typeface="Century"/>
              </a:rPr>
              <a:t>Aurelien Geron</a:t>
            </a:r>
            <a:endParaRPr>
              <a:latin typeface="Century"/>
              <a:ea typeface="Century"/>
              <a:cs typeface="Century"/>
              <a:sym typeface="Century"/>
            </a:endParaRPr>
          </a:p>
        </p:txBody>
      </p:sp>
      <p:pic>
        <p:nvPicPr>
          <p:cNvPr id="124" name="Google Shape;124;p28"/>
          <p:cNvPicPr preferRelativeResize="0"/>
          <p:nvPr/>
        </p:nvPicPr>
        <p:blipFill>
          <a:blip r:embed="rId4">
            <a:alphaModFix/>
          </a:blip>
          <a:stretch>
            <a:fillRect/>
          </a:stretch>
        </p:blipFill>
        <p:spPr>
          <a:xfrm>
            <a:off x="6118613" y="1626676"/>
            <a:ext cx="1155429" cy="1516300"/>
          </a:xfrm>
          <a:prstGeom prst="rect">
            <a:avLst/>
          </a:prstGeom>
          <a:noFill/>
          <a:ln w="127000" cap="sq" cmpd="sng">
            <a:solidFill>
              <a:srgbClr val="000000"/>
            </a:solidFill>
            <a:prstDash val="solid"/>
            <a:miter lim="8000"/>
            <a:headEnd type="none" w="sm" len="sm"/>
            <a:tailEnd type="none" w="sm" len="sm"/>
          </a:ln>
          <a:effectLst>
            <a:outerShdw blurRad="57150" dist="50800" dir="2700000" algn="tl" rotWithShape="0">
              <a:srgbClr val="000000">
                <a:alpha val="4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Regresyon Nedir?</a:t>
            </a:r>
            <a:endParaRPr/>
          </a:p>
        </p:txBody>
      </p:sp>
      <p:sp>
        <p:nvSpPr>
          <p:cNvPr id="130" name="Google Shape;130;p29"/>
          <p:cNvSpPr txBox="1">
            <a:spLocks noGrp="1"/>
          </p:cNvSpPr>
          <p:nvPr>
            <p:ph type="body" idx="1"/>
          </p:nvPr>
        </p:nvSpPr>
        <p:spPr>
          <a:xfrm>
            <a:off x="311700" y="1152475"/>
            <a:ext cx="51963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tr">
                <a:highlight>
                  <a:schemeClr val="lt1"/>
                </a:highlight>
              </a:rPr>
              <a:t>Regresyon bir bağımlı değişken ile diğer bir veya birkaç bağımsız değişken arasındaki ilişkiyi belirler. </a:t>
            </a:r>
            <a:endParaRPr>
              <a:highlight>
                <a:schemeClr val="lt1"/>
              </a:highlight>
            </a:endParaRPr>
          </a:p>
          <a:p>
            <a:pPr marL="0" lvl="0" indent="0" algn="l" rtl="0">
              <a:lnSpc>
                <a:spcPct val="135714"/>
              </a:lnSpc>
              <a:spcBef>
                <a:spcPts val="0"/>
              </a:spcBef>
              <a:spcAft>
                <a:spcPts val="0"/>
              </a:spcAft>
              <a:buClr>
                <a:schemeClr val="dk1"/>
              </a:buClr>
              <a:buSzPts val="1100"/>
              <a:buFont typeface="Arial"/>
              <a:buNone/>
            </a:pPr>
            <a:endParaRPr>
              <a:highlight>
                <a:schemeClr val="lt1"/>
              </a:highlight>
            </a:endParaRPr>
          </a:p>
          <a:p>
            <a:pPr marL="0" lvl="0" indent="0" algn="l" rtl="0">
              <a:lnSpc>
                <a:spcPct val="135714"/>
              </a:lnSpc>
              <a:spcBef>
                <a:spcPts val="0"/>
              </a:spcBef>
              <a:spcAft>
                <a:spcPts val="0"/>
              </a:spcAft>
              <a:buClr>
                <a:schemeClr val="dk1"/>
              </a:buClr>
              <a:buSzPts val="1100"/>
              <a:buFont typeface="Arial"/>
              <a:buNone/>
            </a:pPr>
            <a:r>
              <a:rPr lang="tr">
                <a:highlight>
                  <a:schemeClr val="lt1"/>
                </a:highlight>
              </a:rPr>
              <a:t>Modelin tahmin edeceği değer </a:t>
            </a:r>
            <a:r>
              <a:rPr lang="tr" b="1">
                <a:highlight>
                  <a:srgbClr val="C9DAF8"/>
                </a:highlight>
              </a:rPr>
              <a:t>sürekli </a:t>
            </a:r>
            <a:r>
              <a:rPr lang="tr">
                <a:highlight>
                  <a:schemeClr val="lt1"/>
                </a:highlight>
              </a:rPr>
              <a:t>bir değerse bu tip problem </a:t>
            </a:r>
            <a:r>
              <a:rPr lang="tr" b="1">
                <a:highlight>
                  <a:srgbClr val="CFE2F3"/>
                </a:highlight>
              </a:rPr>
              <a:t>Regresyon</a:t>
            </a:r>
            <a:r>
              <a:rPr lang="tr">
                <a:highlight>
                  <a:srgbClr val="CFE2F3"/>
                </a:highlight>
              </a:rPr>
              <a:t> </a:t>
            </a:r>
            <a:r>
              <a:rPr lang="tr">
                <a:highlight>
                  <a:schemeClr val="lt1"/>
                </a:highlight>
              </a:rPr>
              <a:t>problemidir.</a:t>
            </a:r>
            <a:endParaRPr>
              <a:highlight>
                <a:schemeClr val="lt1"/>
              </a:highlight>
            </a:endParaRPr>
          </a:p>
          <a:p>
            <a:pPr marL="0" lvl="0" indent="0" algn="l" rtl="0">
              <a:lnSpc>
                <a:spcPct val="135714"/>
              </a:lnSpc>
              <a:spcBef>
                <a:spcPts val="0"/>
              </a:spcBef>
              <a:spcAft>
                <a:spcPts val="0"/>
              </a:spcAft>
              <a:buClr>
                <a:schemeClr val="dk1"/>
              </a:buClr>
              <a:buSzPts val="1100"/>
              <a:buFont typeface="Arial"/>
              <a:buNone/>
            </a:pPr>
            <a:endParaRPr>
              <a:highlight>
                <a:schemeClr val="lt1"/>
              </a:highlight>
            </a:endParaRPr>
          </a:p>
          <a:p>
            <a:pPr marL="0" lvl="0" indent="0" algn="l" rtl="0">
              <a:lnSpc>
                <a:spcPct val="135714"/>
              </a:lnSpc>
              <a:spcBef>
                <a:spcPts val="0"/>
              </a:spcBef>
              <a:spcAft>
                <a:spcPts val="0"/>
              </a:spcAft>
              <a:buClr>
                <a:schemeClr val="dk1"/>
              </a:buClr>
              <a:buSzPts val="1100"/>
              <a:buFont typeface="Arial"/>
              <a:buNone/>
            </a:pPr>
            <a:r>
              <a:rPr lang="tr">
                <a:highlight>
                  <a:schemeClr val="lt1"/>
                </a:highlight>
              </a:rPr>
              <a:t>Problemin tanımına göre 3 farklı Regresyon çeşidi vardır.</a:t>
            </a:r>
            <a:endParaRPr>
              <a:highlight>
                <a:schemeClr val="lt1"/>
              </a:highlight>
            </a:endParaRPr>
          </a:p>
          <a:p>
            <a:pPr marL="0" lvl="0" indent="0" algn="l" rtl="0">
              <a:lnSpc>
                <a:spcPct val="135714"/>
              </a:lnSpc>
              <a:spcBef>
                <a:spcPts val="0"/>
              </a:spcBef>
              <a:spcAft>
                <a:spcPts val="0"/>
              </a:spcAft>
              <a:buNone/>
            </a:pPr>
            <a:endParaRPr>
              <a:highlight>
                <a:schemeClr val="lt1"/>
              </a:highlight>
            </a:endParaRPr>
          </a:p>
          <a:p>
            <a:pPr marL="0" lvl="0" indent="0" algn="l" rtl="0">
              <a:lnSpc>
                <a:spcPct val="135714"/>
              </a:lnSpc>
              <a:spcBef>
                <a:spcPts val="0"/>
              </a:spcBef>
              <a:spcAft>
                <a:spcPts val="0"/>
              </a:spcAft>
              <a:buNone/>
            </a:pPr>
            <a:endParaRPr>
              <a:highlight>
                <a:schemeClr val="lt1"/>
              </a:highlight>
            </a:endParaRPr>
          </a:p>
          <a:p>
            <a:pPr marL="0" lvl="0" indent="0" algn="l" rtl="0">
              <a:spcBef>
                <a:spcPts val="0"/>
              </a:spcBef>
              <a:spcAft>
                <a:spcPts val="1200"/>
              </a:spcAft>
              <a:buNone/>
            </a:pPr>
            <a:endParaRPr>
              <a:highlight>
                <a:schemeClr val="lt1"/>
              </a:highlight>
            </a:endParaRPr>
          </a:p>
        </p:txBody>
      </p:sp>
      <p:pic>
        <p:nvPicPr>
          <p:cNvPr id="131" name="Google Shape;131;p29"/>
          <p:cNvPicPr preferRelativeResize="0"/>
          <p:nvPr/>
        </p:nvPicPr>
        <p:blipFill>
          <a:blip r:embed="rId3">
            <a:alphaModFix/>
          </a:blip>
          <a:stretch>
            <a:fillRect/>
          </a:stretch>
        </p:blipFill>
        <p:spPr>
          <a:xfrm>
            <a:off x="5740950" y="1469375"/>
            <a:ext cx="2939626" cy="2204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Effect transition="in" filter="fade">
                                      <p:cBhvr>
                                        <p:cTn id="7" dur="1000"/>
                                        <p:tgtEl>
                                          <p:spTgt spid="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
                                            <p:txEl>
                                              <p:pRg st="1" end="1"/>
                                            </p:txEl>
                                          </p:spTgt>
                                        </p:tgtEl>
                                        <p:attrNameLst>
                                          <p:attrName>style.visibility</p:attrName>
                                        </p:attrNameLst>
                                      </p:cBhvr>
                                      <p:to>
                                        <p:strVal val="visible"/>
                                      </p:to>
                                    </p:set>
                                    <p:animEffect transition="in" filter="fade">
                                      <p:cBhvr>
                                        <p:cTn id="12" dur="1000"/>
                                        <p:tgtEl>
                                          <p:spTgt spid="1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
                                            <p:txEl>
                                              <p:pRg st="2" end="2"/>
                                            </p:txEl>
                                          </p:spTgt>
                                        </p:tgtEl>
                                        <p:attrNameLst>
                                          <p:attrName>style.visibility</p:attrName>
                                        </p:attrNameLst>
                                      </p:cBhvr>
                                      <p:to>
                                        <p:strVal val="visible"/>
                                      </p:to>
                                    </p:set>
                                    <p:animEffect transition="in" filter="fade">
                                      <p:cBhvr>
                                        <p:cTn id="17" dur="1000"/>
                                        <p:tgtEl>
                                          <p:spTgt spid="1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
                                            <p:txEl>
                                              <p:pRg st="3" end="3"/>
                                            </p:txEl>
                                          </p:spTgt>
                                        </p:tgtEl>
                                        <p:attrNameLst>
                                          <p:attrName>style.visibility</p:attrName>
                                        </p:attrNameLst>
                                      </p:cBhvr>
                                      <p:to>
                                        <p:strVal val="visible"/>
                                      </p:to>
                                    </p:set>
                                    <p:animEffect transition="in" filter="fade">
                                      <p:cBhvr>
                                        <p:cTn id="22" dur="1000"/>
                                        <p:tgtEl>
                                          <p:spTgt spid="1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0">
                                            <p:txEl>
                                              <p:pRg st="4" end="4"/>
                                            </p:txEl>
                                          </p:spTgt>
                                        </p:tgtEl>
                                        <p:attrNameLst>
                                          <p:attrName>style.visibility</p:attrName>
                                        </p:attrNameLst>
                                      </p:cBhvr>
                                      <p:to>
                                        <p:strVal val="visible"/>
                                      </p:to>
                                    </p:set>
                                    <p:animEffect transition="in" filter="fade">
                                      <p:cBhvr>
                                        <p:cTn id="27" dur="1000"/>
                                        <p:tgtEl>
                                          <p:spTgt spid="1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0">
                                            <p:txEl>
                                              <p:pRg st="5" end="5"/>
                                            </p:txEl>
                                          </p:spTgt>
                                        </p:tgtEl>
                                        <p:attrNameLst>
                                          <p:attrName>style.visibility</p:attrName>
                                        </p:attrNameLst>
                                      </p:cBhvr>
                                      <p:to>
                                        <p:strVal val="visible"/>
                                      </p:to>
                                    </p:set>
                                    <p:animEffect transition="in" filter="fade">
                                      <p:cBhvr>
                                        <p:cTn id="32" dur="1000"/>
                                        <p:tgtEl>
                                          <p:spTgt spid="1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0">
                                            <p:txEl>
                                              <p:pRg st="6" end="6"/>
                                            </p:txEl>
                                          </p:spTgt>
                                        </p:tgtEl>
                                        <p:attrNameLst>
                                          <p:attrName>style.visibility</p:attrName>
                                        </p:attrNameLst>
                                      </p:cBhvr>
                                      <p:to>
                                        <p:strVal val="visible"/>
                                      </p:to>
                                    </p:set>
                                    <p:animEffect transition="in" filter="fade">
                                      <p:cBhvr>
                                        <p:cTn id="37" dur="1000"/>
                                        <p:tgtEl>
                                          <p:spTgt spid="13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0">
                                            <p:txEl>
                                              <p:pRg st="7" end="7"/>
                                            </p:txEl>
                                          </p:spTgt>
                                        </p:tgtEl>
                                        <p:attrNameLst>
                                          <p:attrName>style.visibility</p:attrName>
                                        </p:attrNameLst>
                                      </p:cBhvr>
                                      <p:to>
                                        <p:strVal val="visible"/>
                                      </p:to>
                                    </p:set>
                                    <p:animEffect transition="in" filter="fade">
                                      <p:cBhvr>
                                        <p:cTn id="42" dur="1000"/>
                                        <p:tgtEl>
                                          <p:spTgt spid="13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Regresyon Çeşitleri?</a:t>
            </a:r>
            <a:endParaRPr/>
          </a:p>
        </p:txBody>
      </p:sp>
      <p:pic>
        <p:nvPicPr>
          <p:cNvPr id="137" name="Google Shape;137;p30"/>
          <p:cNvPicPr preferRelativeResize="0"/>
          <p:nvPr/>
        </p:nvPicPr>
        <p:blipFill>
          <a:blip r:embed="rId3">
            <a:alphaModFix/>
          </a:blip>
          <a:stretch>
            <a:fillRect/>
          </a:stretch>
        </p:blipFill>
        <p:spPr>
          <a:xfrm>
            <a:off x="371575" y="2828300"/>
            <a:ext cx="2898315" cy="2090350"/>
          </a:xfrm>
          <a:prstGeom prst="rect">
            <a:avLst/>
          </a:prstGeom>
          <a:noFill/>
          <a:ln>
            <a:noFill/>
          </a:ln>
        </p:spPr>
      </p:pic>
      <p:pic>
        <p:nvPicPr>
          <p:cNvPr id="138" name="Google Shape;138;p30"/>
          <p:cNvPicPr preferRelativeResize="0"/>
          <p:nvPr/>
        </p:nvPicPr>
        <p:blipFill>
          <a:blip r:embed="rId4">
            <a:alphaModFix/>
          </a:blip>
          <a:stretch>
            <a:fillRect/>
          </a:stretch>
        </p:blipFill>
        <p:spPr>
          <a:xfrm>
            <a:off x="3328480" y="2976610"/>
            <a:ext cx="2487052" cy="1793730"/>
          </a:xfrm>
          <a:prstGeom prst="rect">
            <a:avLst/>
          </a:prstGeom>
          <a:noFill/>
          <a:ln>
            <a:noFill/>
          </a:ln>
        </p:spPr>
      </p:pic>
      <p:pic>
        <p:nvPicPr>
          <p:cNvPr id="139" name="Google Shape;139;p30"/>
          <p:cNvPicPr preferRelativeResize="0"/>
          <p:nvPr/>
        </p:nvPicPr>
        <p:blipFill>
          <a:blip r:embed="rId5">
            <a:alphaModFix/>
          </a:blip>
          <a:stretch>
            <a:fillRect/>
          </a:stretch>
        </p:blipFill>
        <p:spPr>
          <a:xfrm>
            <a:off x="5874110" y="3073319"/>
            <a:ext cx="2898314" cy="1600312"/>
          </a:xfrm>
          <a:prstGeom prst="rect">
            <a:avLst/>
          </a:prstGeom>
          <a:noFill/>
          <a:ln>
            <a:noFill/>
          </a:ln>
        </p:spPr>
      </p:pic>
      <p:sp>
        <p:nvSpPr>
          <p:cNvPr id="140" name="Google Shape;140;p30"/>
          <p:cNvSpPr txBox="1"/>
          <p:nvPr/>
        </p:nvSpPr>
        <p:spPr>
          <a:xfrm>
            <a:off x="443400" y="975500"/>
            <a:ext cx="8257200" cy="2170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Century"/>
              <a:buAutoNum type="arabicPeriod"/>
            </a:pPr>
            <a:r>
              <a:rPr lang="tr" sz="1500" b="1">
                <a:latin typeface="Century"/>
                <a:ea typeface="Century"/>
                <a:cs typeface="Century"/>
                <a:sym typeface="Century"/>
              </a:rPr>
              <a:t>Basit Lineer Regresyon:</a:t>
            </a:r>
            <a:r>
              <a:rPr lang="tr" sz="1500">
                <a:latin typeface="Century"/>
                <a:ea typeface="Century"/>
                <a:cs typeface="Century"/>
                <a:sym typeface="Century"/>
              </a:rPr>
              <a:t>  </a:t>
            </a:r>
            <a:r>
              <a:rPr lang="tr" sz="1500">
                <a:highlight>
                  <a:srgbClr val="C9DAF8"/>
                </a:highlight>
                <a:latin typeface="Century"/>
                <a:ea typeface="Century"/>
                <a:cs typeface="Century"/>
                <a:sym typeface="Century"/>
              </a:rPr>
              <a:t>Bir tane bağımsız değişkenin</a:t>
            </a:r>
            <a:r>
              <a:rPr lang="tr" sz="1500">
                <a:latin typeface="Century"/>
                <a:ea typeface="Century"/>
                <a:cs typeface="Century"/>
                <a:sym typeface="Century"/>
              </a:rPr>
              <a:t> olduğu durumda kullanılan Regresyon çeşididir</a:t>
            </a:r>
            <a:endParaRPr sz="1500">
              <a:latin typeface="Century"/>
              <a:ea typeface="Century"/>
              <a:cs typeface="Century"/>
              <a:sym typeface="Century"/>
            </a:endParaRPr>
          </a:p>
          <a:p>
            <a:pPr marL="457200" lvl="0" indent="-323850" algn="l" rtl="0">
              <a:spcBef>
                <a:spcPts val="1000"/>
              </a:spcBef>
              <a:spcAft>
                <a:spcPts val="0"/>
              </a:spcAft>
              <a:buSzPts val="1500"/>
              <a:buFont typeface="Century"/>
              <a:buAutoNum type="arabicPeriod"/>
            </a:pPr>
            <a:r>
              <a:rPr lang="tr" sz="1500" b="1">
                <a:latin typeface="Century"/>
                <a:ea typeface="Century"/>
                <a:cs typeface="Century"/>
                <a:sym typeface="Century"/>
              </a:rPr>
              <a:t>Çoklu Lineer Regresyon:</a:t>
            </a:r>
            <a:r>
              <a:rPr lang="tr" sz="1500">
                <a:highlight>
                  <a:srgbClr val="C9DAF8"/>
                </a:highlight>
                <a:latin typeface="Century"/>
                <a:ea typeface="Century"/>
                <a:cs typeface="Century"/>
                <a:sym typeface="Century"/>
              </a:rPr>
              <a:t> Birden fazla bağımsız değişkenin</a:t>
            </a:r>
            <a:r>
              <a:rPr lang="tr" sz="1500">
                <a:latin typeface="Century"/>
                <a:ea typeface="Century"/>
                <a:cs typeface="Century"/>
                <a:sym typeface="Century"/>
              </a:rPr>
              <a:t> olduğu durumda kullanılan Regresyon çeşididir</a:t>
            </a:r>
            <a:endParaRPr sz="1500">
              <a:latin typeface="Century"/>
              <a:ea typeface="Century"/>
              <a:cs typeface="Century"/>
              <a:sym typeface="Century"/>
            </a:endParaRPr>
          </a:p>
          <a:p>
            <a:pPr marL="457200" lvl="0" indent="-323850" algn="l" rtl="0">
              <a:spcBef>
                <a:spcPts val="1000"/>
              </a:spcBef>
              <a:spcAft>
                <a:spcPts val="0"/>
              </a:spcAft>
              <a:buSzPts val="1500"/>
              <a:buFont typeface="Century"/>
              <a:buAutoNum type="arabicPeriod"/>
            </a:pPr>
            <a:r>
              <a:rPr lang="tr" sz="1500" b="1">
                <a:latin typeface="Century"/>
                <a:ea typeface="Century"/>
                <a:cs typeface="Century"/>
                <a:sym typeface="Century"/>
              </a:rPr>
              <a:t>Polinomal Regresyon: </a:t>
            </a:r>
            <a:r>
              <a:rPr lang="tr" sz="1500">
                <a:solidFill>
                  <a:schemeClr val="dk1"/>
                </a:solidFill>
                <a:latin typeface="Century"/>
                <a:ea typeface="Century"/>
                <a:cs typeface="Century"/>
                <a:sym typeface="Century"/>
              </a:rPr>
              <a:t>Bağımsız değişken x ile bağımlı değişken y arasındaki ilişkinin </a:t>
            </a:r>
            <a:r>
              <a:rPr lang="tr" sz="1500">
                <a:solidFill>
                  <a:schemeClr val="dk1"/>
                </a:solidFill>
                <a:highlight>
                  <a:srgbClr val="C9DAF8"/>
                </a:highlight>
                <a:latin typeface="Century"/>
                <a:ea typeface="Century"/>
                <a:cs typeface="Century"/>
                <a:sym typeface="Century"/>
              </a:rPr>
              <a:t>x'te n'inci dereceden bir polinom</a:t>
            </a:r>
            <a:r>
              <a:rPr lang="tr" sz="1500">
                <a:solidFill>
                  <a:schemeClr val="dk1"/>
                </a:solidFill>
                <a:latin typeface="Century"/>
                <a:ea typeface="Century"/>
                <a:cs typeface="Century"/>
                <a:sym typeface="Century"/>
              </a:rPr>
              <a:t> olarak modellendiği bir Regresyon çeşididir</a:t>
            </a:r>
            <a:endParaRPr sz="1500">
              <a:solidFill>
                <a:schemeClr val="dk1"/>
              </a:solidFill>
              <a:latin typeface="Century"/>
              <a:ea typeface="Century"/>
              <a:cs typeface="Century"/>
              <a:sym typeface="Century"/>
            </a:endParaRPr>
          </a:p>
          <a:p>
            <a:pPr marL="0" lvl="0" indent="0" algn="l" rtl="0">
              <a:spcBef>
                <a:spcPts val="1000"/>
              </a:spcBef>
              <a:spcAft>
                <a:spcPts val="1000"/>
              </a:spcAft>
              <a:buNone/>
            </a:pPr>
            <a:endParaRPr>
              <a:latin typeface="Century"/>
              <a:ea typeface="Century"/>
              <a:cs typeface="Century"/>
              <a:sym typeface="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10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fade">
                                      <p:cBhvr>
                                        <p:cTn id="12" dur="10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
                                            <p:txEl>
                                              <p:pRg st="2" end="2"/>
                                            </p:txEl>
                                          </p:spTgt>
                                        </p:tgtEl>
                                        <p:attrNameLst>
                                          <p:attrName>style.visibility</p:attrName>
                                        </p:attrNameLst>
                                      </p:cBhvr>
                                      <p:to>
                                        <p:strVal val="visible"/>
                                      </p:to>
                                    </p:set>
                                    <p:animEffect transition="in" filter="fade">
                                      <p:cBhvr>
                                        <p:cTn id="17" dur="1000"/>
                                        <p:tgtEl>
                                          <p:spTgt spid="1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
                                            <p:txEl>
                                              <p:pRg st="3" end="3"/>
                                            </p:txEl>
                                          </p:spTgt>
                                        </p:tgtEl>
                                        <p:attrNameLst>
                                          <p:attrName>style.visibility</p:attrName>
                                        </p:attrNameLst>
                                      </p:cBhvr>
                                      <p:to>
                                        <p:strVal val="visible"/>
                                      </p:to>
                                    </p:set>
                                    <p:animEffect transition="in" filter="fade">
                                      <p:cBhvr>
                                        <p:cTn id="22" dur="1000"/>
                                        <p:tgtEl>
                                          <p:spTgt spid="1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Basit Lineer Regresyon</a:t>
            </a:r>
            <a:endParaRPr/>
          </a:p>
        </p:txBody>
      </p:sp>
      <p:sp>
        <p:nvSpPr>
          <p:cNvPr id="146" name="Google Shape;14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None/>
            </a:pPr>
            <a:r>
              <a:rPr lang="tr" b="1">
                <a:highlight>
                  <a:srgbClr val="C9DAF8"/>
                </a:highlight>
              </a:rPr>
              <a:t>Basit Lineer Regresyon</a:t>
            </a:r>
            <a:r>
              <a:rPr lang="tr"/>
              <a:t> en uygun düz çizgi (regresyon çizgisi olarak da bilinir) kullanarak bağımlı değişken (Y) ile bir bağımsız değişken (X) arasında bir ilişki kurar. </a:t>
            </a:r>
            <a:endParaRPr/>
          </a:p>
          <a:p>
            <a:pPr marL="0" lvl="0" indent="0" algn="l" rtl="0">
              <a:lnSpc>
                <a:spcPct val="135714"/>
              </a:lnSpc>
              <a:spcBef>
                <a:spcPts val="0"/>
              </a:spcBef>
              <a:spcAft>
                <a:spcPts val="0"/>
              </a:spcAft>
              <a:buNone/>
            </a:pPr>
            <a:endParaRPr/>
          </a:p>
          <a:p>
            <a:pPr marL="0" lvl="0" indent="0" algn="l" rtl="0">
              <a:lnSpc>
                <a:spcPct val="135714"/>
              </a:lnSpc>
              <a:spcBef>
                <a:spcPts val="0"/>
              </a:spcBef>
              <a:spcAft>
                <a:spcPts val="0"/>
              </a:spcAft>
              <a:buNone/>
            </a:pPr>
            <a:r>
              <a:rPr lang="tr"/>
              <a:t>Regresyon,  </a:t>
            </a:r>
            <a:r>
              <a:rPr lang="tr">
                <a:highlight>
                  <a:srgbClr val="C9DAF8"/>
                </a:highlight>
              </a:rPr>
              <a:t>tüm noktalara oturmaya çalışacak en optimum doğru denklemi</a:t>
            </a:r>
            <a:r>
              <a:rPr lang="tr"/>
              <a:t>ni bulmaya çalışır.</a:t>
            </a:r>
            <a:endParaRPr/>
          </a:p>
        </p:txBody>
      </p:sp>
      <p:pic>
        <p:nvPicPr>
          <p:cNvPr id="147" name="Google Shape;147;p31"/>
          <p:cNvPicPr preferRelativeResize="0"/>
          <p:nvPr/>
        </p:nvPicPr>
        <p:blipFill>
          <a:blip r:embed="rId3">
            <a:alphaModFix/>
          </a:blip>
          <a:stretch>
            <a:fillRect/>
          </a:stretch>
        </p:blipFill>
        <p:spPr>
          <a:xfrm>
            <a:off x="953087" y="2700149"/>
            <a:ext cx="2777225" cy="1726625"/>
          </a:xfrm>
          <a:prstGeom prst="rect">
            <a:avLst/>
          </a:prstGeom>
          <a:noFill/>
          <a:ln>
            <a:noFill/>
          </a:ln>
        </p:spPr>
      </p:pic>
      <p:pic>
        <p:nvPicPr>
          <p:cNvPr id="148" name="Google Shape;148;p31"/>
          <p:cNvPicPr preferRelativeResize="0"/>
          <p:nvPr/>
        </p:nvPicPr>
        <p:blipFill>
          <a:blip r:embed="rId4">
            <a:alphaModFix/>
          </a:blip>
          <a:stretch>
            <a:fillRect/>
          </a:stretch>
        </p:blipFill>
        <p:spPr>
          <a:xfrm>
            <a:off x="5389350" y="2461100"/>
            <a:ext cx="2939626" cy="2204725"/>
          </a:xfrm>
          <a:prstGeom prst="rect">
            <a:avLst/>
          </a:prstGeom>
          <a:noFill/>
          <a:ln>
            <a:noFill/>
          </a:ln>
        </p:spPr>
      </p:pic>
      <p:pic>
        <p:nvPicPr>
          <p:cNvPr id="149" name="Google Shape;149;p31"/>
          <p:cNvPicPr preferRelativeResize="0"/>
          <p:nvPr/>
        </p:nvPicPr>
        <p:blipFill>
          <a:blip r:embed="rId5">
            <a:alphaModFix/>
          </a:blip>
          <a:stretch>
            <a:fillRect/>
          </a:stretch>
        </p:blipFill>
        <p:spPr>
          <a:xfrm>
            <a:off x="8680900" y="4466250"/>
            <a:ext cx="463100" cy="46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1000"/>
                                        <p:tgtEl>
                                          <p:spTgt spid="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xEl>
                                              <p:pRg st="1" end="1"/>
                                            </p:txEl>
                                          </p:spTgt>
                                        </p:tgtEl>
                                        <p:attrNameLst>
                                          <p:attrName>style.visibility</p:attrName>
                                        </p:attrNameLst>
                                      </p:cBhvr>
                                      <p:to>
                                        <p:strVal val="visible"/>
                                      </p:to>
                                    </p:set>
                                    <p:animEffect transition="in" filter="fade">
                                      <p:cBhvr>
                                        <p:cTn id="12" dur="1000"/>
                                        <p:tgtEl>
                                          <p:spTgt spid="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6">
                                            <p:txEl>
                                              <p:pRg st="2" end="2"/>
                                            </p:txEl>
                                          </p:spTgt>
                                        </p:tgtEl>
                                        <p:attrNameLst>
                                          <p:attrName>style.visibility</p:attrName>
                                        </p:attrNameLst>
                                      </p:cBhvr>
                                      <p:to>
                                        <p:strVal val="visible"/>
                                      </p:to>
                                    </p:set>
                                    <p:animEffect transition="in" filter="fade">
                                      <p:cBhvr>
                                        <p:cTn id="17" dur="1000"/>
                                        <p:tgtEl>
                                          <p:spTgt spid="1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Çoklu Lineer Regresyon</a:t>
            </a:r>
            <a:endParaRPr/>
          </a:p>
        </p:txBody>
      </p:sp>
      <p:sp>
        <p:nvSpPr>
          <p:cNvPr id="155" name="Google Shape;155;p32"/>
          <p:cNvSpPr txBox="1">
            <a:spLocks noGrp="1"/>
          </p:cNvSpPr>
          <p:nvPr>
            <p:ph type="body" idx="1"/>
          </p:nvPr>
        </p:nvSpPr>
        <p:spPr>
          <a:xfrm>
            <a:off x="311700" y="1152475"/>
            <a:ext cx="8408700" cy="34164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Clr>
                <a:schemeClr val="dk1"/>
              </a:buClr>
              <a:buSzPts val="1100"/>
              <a:buFont typeface="Arial"/>
              <a:buNone/>
            </a:pPr>
            <a:r>
              <a:rPr lang="tr" b="1">
                <a:highlight>
                  <a:srgbClr val="C9DAF8"/>
                </a:highlight>
              </a:rPr>
              <a:t>Çoklu Lineer Regresyon</a:t>
            </a:r>
            <a:r>
              <a:rPr lang="tr"/>
              <a:t> en uygun düz çizgi (regresyon çizgisi olarak da bilinir) kullanarak bağımlı değişken (Y) ile birden fazla bağımsız değişken (X) arasında bir ilişki kurar.</a:t>
            </a:r>
            <a:endParaRPr/>
          </a:p>
        </p:txBody>
      </p:sp>
      <p:pic>
        <p:nvPicPr>
          <p:cNvPr id="156" name="Google Shape;156;p32"/>
          <p:cNvPicPr preferRelativeResize="0"/>
          <p:nvPr/>
        </p:nvPicPr>
        <p:blipFill>
          <a:blip r:embed="rId3">
            <a:alphaModFix/>
          </a:blip>
          <a:stretch>
            <a:fillRect/>
          </a:stretch>
        </p:blipFill>
        <p:spPr>
          <a:xfrm>
            <a:off x="5493575" y="2257513"/>
            <a:ext cx="2959450" cy="2219575"/>
          </a:xfrm>
          <a:prstGeom prst="rect">
            <a:avLst/>
          </a:prstGeom>
          <a:noFill/>
          <a:ln>
            <a:noFill/>
          </a:ln>
        </p:spPr>
      </p:pic>
      <p:pic>
        <p:nvPicPr>
          <p:cNvPr id="157" name="Google Shape;157;p32"/>
          <p:cNvPicPr preferRelativeResize="0"/>
          <p:nvPr/>
        </p:nvPicPr>
        <p:blipFill>
          <a:blip r:embed="rId4">
            <a:alphaModFix/>
          </a:blip>
          <a:stretch>
            <a:fillRect/>
          </a:stretch>
        </p:blipFill>
        <p:spPr>
          <a:xfrm>
            <a:off x="453274" y="2763650"/>
            <a:ext cx="4572001" cy="1207300"/>
          </a:xfrm>
          <a:prstGeom prst="rect">
            <a:avLst/>
          </a:prstGeom>
          <a:noFill/>
          <a:ln>
            <a:noFill/>
          </a:ln>
        </p:spPr>
      </p:pic>
      <p:pic>
        <p:nvPicPr>
          <p:cNvPr id="158" name="Google Shape;158;p32"/>
          <p:cNvPicPr preferRelativeResize="0"/>
          <p:nvPr/>
        </p:nvPicPr>
        <p:blipFill>
          <a:blip r:embed="rId5">
            <a:alphaModFix/>
          </a:blip>
          <a:stretch>
            <a:fillRect/>
          </a:stretch>
        </p:blipFill>
        <p:spPr>
          <a:xfrm>
            <a:off x="8680900" y="4466250"/>
            <a:ext cx="463100" cy="46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1000"/>
                                        <p:tgtEl>
                                          <p:spTgt spid="1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Polynomial Regresyon</a:t>
            </a:r>
            <a:endParaRPr/>
          </a:p>
        </p:txBody>
      </p:sp>
      <p:sp>
        <p:nvSpPr>
          <p:cNvPr id="164" name="Google Shape;164;p3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92500" lnSpcReduction="20000"/>
          </a:bodyPr>
          <a:lstStyle/>
          <a:p>
            <a:pPr marL="0" lvl="0" indent="0" algn="l" rtl="0">
              <a:lnSpc>
                <a:spcPct val="135714"/>
              </a:lnSpc>
              <a:spcBef>
                <a:spcPts val="0"/>
              </a:spcBef>
              <a:spcAft>
                <a:spcPts val="0"/>
              </a:spcAft>
              <a:buNone/>
            </a:pPr>
            <a:r>
              <a:rPr lang="tr" b="1">
                <a:highlight>
                  <a:srgbClr val="C9DAF8"/>
                </a:highlight>
              </a:rPr>
              <a:t>Polinom regresyon</a:t>
            </a:r>
            <a:r>
              <a:rPr lang="tr"/>
              <a:t>, bir veya birden fazla bağımsız değişken x ile bağımlı değişken y arasındaki ilişkinin x'te n'inci dereceden bir polinom olarak modellendiği bir regresyon analizi biçimidir.</a:t>
            </a:r>
            <a:endParaRPr/>
          </a:p>
          <a:p>
            <a:pPr marL="0" lvl="0" indent="0" algn="l" rtl="0">
              <a:lnSpc>
                <a:spcPct val="135714"/>
              </a:lnSpc>
              <a:spcBef>
                <a:spcPts val="0"/>
              </a:spcBef>
              <a:spcAft>
                <a:spcPts val="0"/>
              </a:spcAft>
              <a:buNone/>
            </a:pPr>
            <a:endParaRPr/>
          </a:p>
          <a:p>
            <a:pPr marL="457200" lvl="0" indent="-317500" algn="l" rtl="0">
              <a:lnSpc>
                <a:spcPct val="135714"/>
              </a:lnSpc>
              <a:spcBef>
                <a:spcPts val="0"/>
              </a:spcBef>
              <a:spcAft>
                <a:spcPts val="0"/>
              </a:spcAft>
              <a:buSzPts val="1400"/>
              <a:buChar char="●"/>
            </a:pPr>
            <a:r>
              <a:rPr lang="tr"/>
              <a:t>Basit ve çoklu lineer regresyon modellerimizin tahminde yetersiz kaldığı durumda (verimiz nonlineer olduğunda) polinomel regresyon yardımıyla modelimizi verimize daha iyi oturtabiliriz. Bunun için modele verdiğimiz featureları dereceli (üslü) vermemiz gerekmektedir</a:t>
            </a:r>
            <a:endParaRPr/>
          </a:p>
        </p:txBody>
      </p:sp>
      <p:pic>
        <p:nvPicPr>
          <p:cNvPr id="165" name="Google Shape;165;p33"/>
          <p:cNvPicPr preferRelativeResize="0"/>
          <p:nvPr/>
        </p:nvPicPr>
        <p:blipFill>
          <a:blip r:embed="rId3">
            <a:alphaModFix/>
          </a:blip>
          <a:stretch>
            <a:fillRect/>
          </a:stretch>
        </p:blipFill>
        <p:spPr>
          <a:xfrm>
            <a:off x="4170050" y="1215688"/>
            <a:ext cx="4821549" cy="2712125"/>
          </a:xfrm>
          <a:prstGeom prst="rect">
            <a:avLst/>
          </a:prstGeom>
          <a:noFill/>
          <a:ln>
            <a:noFill/>
          </a:ln>
        </p:spPr>
      </p:pic>
      <p:pic>
        <p:nvPicPr>
          <p:cNvPr id="166" name="Google Shape;166;p33"/>
          <p:cNvPicPr preferRelativeResize="0"/>
          <p:nvPr/>
        </p:nvPicPr>
        <p:blipFill>
          <a:blip r:embed="rId4">
            <a:alphaModFix/>
          </a:blip>
          <a:stretch>
            <a:fillRect/>
          </a:stretch>
        </p:blipFill>
        <p:spPr>
          <a:xfrm>
            <a:off x="8680900" y="4466250"/>
            <a:ext cx="463100" cy="46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animEffect transition="in" filter="fade">
                                      <p:cBhvr>
                                        <p:cTn id="7" dur="1000"/>
                                        <p:tgtEl>
                                          <p:spTgt spid="1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
                                            <p:txEl>
                                              <p:pRg st="1" end="1"/>
                                            </p:txEl>
                                          </p:spTgt>
                                        </p:tgtEl>
                                        <p:attrNameLst>
                                          <p:attrName>style.visibility</p:attrName>
                                        </p:attrNameLst>
                                      </p:cBhvr>
                                      <p:to>
                                        <p:strVal val="visible"/>
                                      </p:to>
                                    </p:set>
                                    <p:animEffect transition="in" filter="fade">
                                      <p:cBhvr>
                                        <p:cTn id="12" dur="1000"/>
                                        <p:tgtEl>
                                          <p:spTgt spid="1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
                                            <p:txEl>
                                              <p:pRg st="2" end="2"/>
                                            </p:txEl>
                                          </p:spTgt>
                                        </p:tgtEl>
                                        <p:attrNameLst>
                                          <p:attrName>style.visibility</p:attrName>
                                        </p:attrNameLst>
                                      </p:cBhvr>
                                      <p:to>
                                        <p:strVal val="visible"/>
                                      </p:to>
                                    </p:set>
                                    <p:animEffect transition="in" filter="fade">
                                      <p:cBhvr>
                                        <p:cTn id="17" dur="1000"/>
                                        <p:tgtEl>
                                          <p:spTgt spid="1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Kaynaklar</a:t>
            </a:r>
            <a:endParaRPr/>
          </a:p>
        </p:txBody>
      </p:sp>
      <p:sp>
        <p:nvSpPr>
          <p:cNvPr id="88" name="Google Shape;88;p18"/>
          <p:cNvSpPr txBox="1">
            <a:spLocks noGrp="1"/>
          </p:cNvSpPr>
          <p:nvPr>
            <p:ph type="body" idx="1"/>
          </p:nvPr>
        </p:nvSpPr>
        <p:spPr>
          <a:xfrm>
            <a:off x="384975" y="3468121"/>
            <a:ext cx="2615100" cy="7032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Clr>
                <a:schemeClr val="dk1"/>
              </a:buClr>
              <a:buSzPts val="1400"/>
              <a:buNone/>
            </a:pPr>
            <a:r>
              <a:rPr lang="tr" sz="1400" b="1"/>
              <a:t>Deep Learning Türkiye</a:t>
            </a:r>
            <a:endParaRPr sz="1100"/>
          </a:p>
        </p:txBody>
      </p:sp>
      <p:pic>
        <p:nvPicPr>
          <p:cNvPr id="89" name="Google Shape;89;p18"/>
          <p:cNvPicPr preferRelativeResize="0"/>
          <p:nvPr/>
        </p:nvPicPr>
        <p:blipFill rotWithShape="1">
          <a:blip r:embed="rId3">
            <a:alphaModFix/>
          </a:blip>
          <a:srcRect/>
          <a:stretch/>
        </p:blipFill>
        <p:spPr>
          <a:xfrm>
            <a:off x="934375" y="1626667"/>
            <a:ext cx="1516317" cy="1516317"/>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90" name="Google Shape;90;p18"/>
          <p:cNvSpPr txBox="1"/>
          <p:nvPr/>
        </p:nvSpPr>
        <p:spPr>
          <a:xfrm>
            <a:off x="3292650" y="3468124"/>
            <a:ext cx="2558700" cy="11007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tr" b="1">
                <a:latin typeface="Century"/>
                <a:ea typeface="Century"/>
                <a:cs typeface="Century"/>
                <a:sym typeface="Century"/>
              </a:rPr>
              <a:t>Hands-on Machine Learning with Scikit-Learn, Keras &amp; TensorFlow</a:t>
            </a:r>
            <a:endParaRPr b="1">
              <a:latin typeface="Century"/>
              <a:ea typeface="Century"/>
              <a:cs typeface="Century"/>
              <a:sym typeface="Century"/>
            </a:endParaRPr>
          </a:p>
          <a:p>
            <a:pPr marL="0" lvl="0" indent="0" algn="ctr" rtl="0">
              <a:spcBef>
                <a:spcPts val="0"/>
              </a:spcBef>
              <a:spcAft>
                <a:spcPts val="0"/>
              </a:spcAft>
              <a:buNone/>
            </a:pPr>
            <a:r>
              <a:rPr lang="tr">
                <a:latin typeface="Century"/>
                <a:ea typeface="Century"/>
                <a:cs typeface="Century"/>
                <a:sym typeface="Century"/>
              </a:rPr>
              <a:t>Aurelien Geron</a:t>
            </a:r>
            <a:endParaRPr>
              <a:latin typeface="Century"/>
              <a:ea typeface="Century"/>
              <a:cs typeface="Century"/>
              <a:sym typeface="Century"/>
            </a:endParaRPr>
          </a:p>
        </p:txBody>
      </p:sp>
      <p:sp>
        <p:nvSpPr>
          <p:cNvPr id="91" name="Google Shape;91;p18"/>
          <p:cNvSpPr txBox="1"/>
          <p:nvPr/>
        </p:nvSpPr>
        <p:spPr>
          <a:xfrm>
            <a:off x="5851347" y="3468116"/>
            <a:ext cx="2664000" cy="484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tr" b="1">
                <a:solidFill>
                  <a:schemeClr val="dk1"/>
                </a:solidFill>
                <a:latin typeface="Century"/>
                <a:ea typeface="Century"/>
                <a:cs typeface="Century"/>
                <a:sym typeface="Century"/>
              </a:rPr>
              <a:t>Stanford University</a:t>
            </a:r>
            <a:endParaRPr b="1">
              <a:solidFill>
                <a:schemeClr val="dk1"/>
              </a:solidFill>
              <a:latin typeface="Century"/>
              <a:ea typeface="Century"/>
              <a:cs typeface="Century"/>
              <a:sym typeface="Century"/>
            </a:endParaRPr>
          </a:p>
          <a:p>
            <a:pPr marL="0" marR="0" lvl="0" indent="0" algn="ctr" rtl="0">
              <a:spcBef>
                <a:spcPts val="0"/>
              </a:spcBef>
              <a:spcAft>
                <a:spcPts val="0"/>
              </a:spcAft>
              <a:buNone/>
            </a:pPr>
            <a:r>
              <a:rPr lang="tr" b="1">
                <a:solidFill>
                  <a:schemeClr val="dk1"/>
                </a:solidFill>
                <a:latin typeface="Century"/>
                <a:ea typeface="Century"/>
                <a:cs typeface="Century"/>
                <a:sym typeface="Century"/>
              </a:rPr>
              <a:t>stanford.edu/~shervine/</a:t>
            </a:r>
            <a:endParaRPr b="1">
              <a:solidFill>
                <a:schemeClr val="dk1"/>
              </a:solidFill>
              <a:latin typeface="Century"/>
              <a:ea typeface="Century"/>
              <a:cs typeface="Century"/>
              <a:sym typeface="Century"/>
            </a:endParaRPr>
          </a:p>
          <a:p>
            <a:pPr marL="0" marR="0" lvl="0" indent="0" algn="ctr" rtl="0">
              <a:spcBef>
                <a:spcPts val="0"/>
              </a:spcBef>
              <a:spcAft>
                <a:spcPts val="0"/>
              </a:spcAft>
              <a:buNone/>
            </a:pPr>
            <a:r>
              <a:rPr lang="tr">
                <a:solidFill>
                  <a:schemeClr val="dk1"/>
                </a:solidFill>
                <a:latin typeface="Century"/>
                <a:ea typeface="Century"/>
                <a:cs typeface="Century"/>
                <a:sym typeface="Century"/>
              </a:rPr>
              <a:t>Shervine Amidi</a:t>
            </a:r>
            <a:endParaRPr>
              <a:solidFill>
                <a:schemeClr val="dk1"/>
              </a:solidFill>
              <a:latin typeface="Century"/>
              <a:ea typeface="Century"/>
              <a:cs typeface="Century"/>
              <a:sym typeface="Century"/>
            </a:endParaRPr>
          </a:p>
          <a:p>
            <a:pPr marL="0" marR="0" lvl="0" indent="0" algn="l" rtl="0">
              <a:spcBef>
                <a:spcPts val="0"/>
              </a:spcBef>
              <a:spcAft>
                <a:spcPts val="0"/>
              </a:spcAft>
              <a:buNone/>
            </a:pPr>
            <a:endParaRPr b="1">
              <a:solidFill>
                <a:schemeClr val="dk1"/>
              </a:solidFill>
              <a:latin typeface="Century"/>
              <a:ea typeface="Century"/>
              <a:cs typeface="Century"/>
              <a:sym typeface="Century"/>
            </a:endParaRPr>
          </a:p>
        </p:txBody>
      </p:sp>
      <p:pic>
        <p:nvPicPr>
          <p:cNvPr id="92" name="Google Shape;92;p18"/>
          <p:cNvPicPr preferRelativeResize="0"/>
          <p:nvPr/>
        </p:nvPicPr>
        <p:blipFill>
          <a:blip r:embed="rId4">
            <a:alphaModFix/>
          </a:blip>
          <a:stretch>
            <a:fillRect/>
          </a:stretch>
        </p:blipFill>
        <p:spPr>
          <a:xfrm>
            <a:off x="5851350" y="1496826"/>
            <a:ext cx="2664000" cy="1776000"/>
          </a:xfrm>
          <a:prstGeom prst="rect">
            <a:avLst/>
          </a:prstGeom>
          <a:noFill/>
          <a:ln>
            <a:noFill/>
          </a:ln>
        </p:spPr>
      </p:pic>
      <p:pic>
        <p:nvPicPr>
          <p:cNvPr id="93" name="Google Shape;93;p18"/>
          <p:cNvPicPr preferRelativeResize="0"/>
          <p:nvPr/>
        </p:nvPicPr>
        <p:blipFill>
          <a:blip r:embed="rId5">
            <a:alphaModFix/>
          </a:blip>
          <a:stretch>
            <a:fillRect/>
          </a:stretch>
        </p:blipFill>
        <p:spPr>
          <a:xfrm>
            <a:off x="3994288" y="1626676"/>
            <a:ext cx="1155429" cy="1516300"/>
          </a:xfrm>
          <a:prstGeom prst="rect">
            <a:avLst/>
          </a:prstGeom>
          <a:noFill/>
          <a:ln w="127000" cap="sq" cmpd="sng">
            <a:solidFill>
              <a:srgbClr val="000000"/>
            </a:solidFill>
            <a:prstDash val="solid"/>
            <a:miter lim="8000"/>
            <a:headEnd type="none" w="sm" len="sm"/>
            <a:tailEnd type="none" w="sm" len="sm"/>
          </a:ln>
          <a:effectLst>
            <a:outerShdw blurRad="57150" dist="50800" dir="2700000" algn="tl" rotWithShape="0">
              <a:srgbClr val="000000">
                <a:alpha val="4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Regresyon Modelinin Performansını Ölçmek</a:t>
            </a:r>
            <a:endParaRPr/>
          </a:p>
        </p:txBody>
      </p:sp>
      <p:sp>
        <p:nvSpPr>
          <p:cNvPr id="172" name="Google Shape;172;p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endParaRPr sz="2032"/>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tr"/>
              <a:t>Regresyon Modelinin Performansını Ölçmek - Hata Kavramı</a:t>
            </a:r>
            <a:endParaRPr/>
          </a:p>
          <a:p>
            <a:pPr marL="0" lvl="0" indent="0" algn="l" rtl="0">
              <a:spcBef>
                <a:spcPts val="0"/>
              </a:spcBef>
              <a:spcAft>
                <a:spcPts val="0"/>
              </a:spcAft>
              <a:buNone/>
            </a:pPr>
            <a:endParaRPr/>
          </a:p>
        </p:txBody>
      </p:sp>
      <p:sp>
        <p:nvSpPr>
          <p:cNvPr id="178" name="Google Shape;178;p35"/>
          <p:cNvSpPr txBox="1">
            <a:spLocks noGrp="1"/>
          </p:cNvSpPr>
          <p:nvPr>
            <p:ph type="body" idx="1"/>
          </p:nvPr>
        </p:nvSpPr>
        <p:spPr>
          <a:xfrm>
            <a:off x="311700" y="1356000"/>
            <a:ext cx="3600300" cy="321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Regresyon modelimizde hata, verinin gerçek değeri ile tahmin edilen değeri arasındaki </a:t>
            </a:r>
            <a:r>
              <a:rPr lang="tr">
                <a:highlight>
                  <a:srgbClr val="C9DAF8"/>
                </a:highlight>
              </a:rPr>
              <a:t>uzaklıktır</a:t>
            </a:r>
            <a:r>
              <a:rPr lang="tr"/>
              <a:t>. Amacımız bu uzaklığı her veri noktamız için en aza indirmektir.</a:t>
            </a:r>
            <a:endParaRPr/>
          </a:p>
          <a:p>
            <a:pPr marL="0" lvl="0" indent="0" algn="l" rtl="0">
              <a:spcBef>
                <a:spcPts val="1000"/>
              </a:spcBef>
              <a:spcAft>
                <a:spcPts val="1000"/>
              </a:spcAft>
              <a:buNone/>
            </a:pPr>
            <a:r>
              <a:rPr lang="tr"/>
              <a:t>Negatif hatalarla pozitif hatalar birbirini götüreceğinden standart toplama işlemi yapmak yerine hatayı hesaplamak için belli istatistiksel denklemler kullanırız.</a:t>
            </a:r>
            <a:endParaRPr/>
          </a:p>
        </p:txBody>
      </p:sp>
      <p:pic>
        <p:nvPicPr>
          <p:cNvPr id="179" name="Google Shape;179;p35"/>
          <p:cNvPicPr preferRelativeResize="0"/>
          <p:nvPr/>
        </p:nvPicPr>
        <p:blipFill>
          <a:blip r:embed="rId3">
            <a:alphaModFix/>
          </a:blip>
          <a:stretch>
            <a:fillRect/>
          </a:stretch>
        </p:blipFill>
        <p:spPr>
          <a:xfrm>
            <a:off x="5122700" y="1769741"/>
            <a:ext cx="3838125" cy="2228018"/>
          </a:xfrm>
          <a:prstGeom prst="rect">
            <a:avLst/>
          </a:prstGeom>
          <a:noFill/>
          <a:ln>
            <a:noFill/>
          </a:ln>
        </p:spPr>
      </p:pic>
      <p:pic>
        <p:nvPicPr>
          <p:cNvPr id="180" name="Google Shape;180;p35"/>
          <p:cNvPicPr preferRelativeResize="0"/>
          <p:nvPr/>
        </p:nvPicPr>
        <p:blipFill>
          <a:blip r:embed="rId4">
            <a:alphaModFix/>
          </a:blip>
          <a:stretch>
            <a:fillRect/>
          </a:stretch>
        </p:blipFill>
        <p:spPr>
          <a:xfrm>
            <a:off x="4021313" y="1718325"/>
            <a:ext cx="1101375" cy="2330850"/>
          </a:xfrm>
          <a:prstGeom prst="rect">
            <a:avLst/>
          </a:prstGeom>
          <a:noFill/>
          <a:ln>
            <a:noFill/>
          </a:ln>
        </p:spPr>
      </p:pic>
      <p:pic>
        <p:nvPicPr>
          <p:cNvPr id="181" name="Google Shape;181;p35"/>
          <p:cNvPicPr preferRelativeResize="0"/>
          <p:nvPr/>
        </p:nvPicPr>
        <p:blipFill>
          <a:blip r:embed="rId5">
            <a:alphaModFix/>
          </a:blip>
          <a:stretch>
            <a:fillRect/>
          </a:stretch>
        </p:blipFill>
        <p:spPr>
          <a:xfrm>
            <a:off x="8680900" y="4466250"/>
            <a:ext cx="463100" cy="46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10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1000"/>
                                        <p:tgtEl>
                                          <p:spTgt spid="1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R-squared (R²)</a:t>
            </a:r>
            <a:endParaRPr/>
          </a:p>
        </p:txBody>
      </p:sp>
      <p:sp>
        <p:nvSpPr>
          <p:cNvPr id="187" name="Google Shape;18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tr"/>
              <a:t>R², verilerin yerleştirilmiş regresyon hattına ne kadar yakın olduğunun istatistiksel bir ölçüsüdür. Yani doğrusal regresyon modelleri için uygunluk ölçüsüdür.</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tr">
                <a:solidFill>
                  <a:schemeClr val="dk2"/>
                </a:solidFill>
              </a:rPr>
              <a:t>✯ Yüksek </a:t>
            </a:r>
            <a:r>
              <a:rPr lang="tr" sz="1500">
                <a:solidFill>
                  <a:schemeClr val="dk2"/>
                </a:solidFill>
              </a:rPr>
              <a:t>R²</a:t>
            </a:r>
            <a:r>
              <a:rPr lang="tr">
                <a:solidFill>
                  <a:schemeClr val="dk2"/>
                </a:solidFill>
              </a:rPr>
              <a:t> değeri her zaman model iyidir demek değildir. Overfitting durumunda da </a:t>
            </a:r>
            <a:r>
              <a:rPr lang="tr" sz="1500">
                <a:solidFill>
                  <a:schemeClr val="dk2"/>
                </a:solidFill>
              </a:rPr>
              <a:t>R²</a:t>
            </a:r>
            <a:r>
              <a:rPr lang="tr">
                <a:solidFill>
                  <a:schemeClr val="dk2"/>
                </a:solidFill>
              </a:rPr>
              <a:t> skorumuz yüksek çıkacaktır.</a:t>
            </a:r>
            <a:endParaRPr>
              <a:solidFill>
                <a:schemeClr val="dk2"/>
              </a:solidFill>
            </a:endParaRPr>
          </a:p>
        </p:txBody>
      </p:sp>
      <p:pic>
        <p:nvPicPr>
          <p:cNvPr id="188" name="Google Shape;188;p36"/>
          <p:cNvPicPr preferRelativeResize="0"/>
          <p:nvPr/>
        </p:nvPicPr>
        <p:blipFill>
          <a:blip r:embed="rId3">
            <a:alphaModFix/>
          </a:blip>
          <a:stretch>
            <a:fillRect/>
          </a:stretch>
        </p:blipFill>
        <p:spPr>
          <a:xfrm>
            <a:off x="8614275" y="4466250"/>
            <a:ext cx="463100" cy="463100"/>
          </a:xfrm>
          <a:prstGeom prst="rect">
            <a:avLst/>
          </a:prstGeom>
          <a:noFill/>
          <a:ln>
            <a:noFill/>
          </a:ln>
        </p:spPr>
      </p:pic>
      <p:pic>
        <p:nvPicPr>
          <p:cNvPr id="189" name="Google Shape;189;p36"/>
          <p:cNvPicPr preferRelativeResize="0"/>
          <p:nvPr/>
        </p:nvPicPr>
        <p:blipFill>
          <a:blip r:embed="rId4">
            <a:alphaModFix/>
          </a:blip>
          <a:stretch>
            <a:fillRect/>
          </a:stretch>
        </p:blipFill>
        <p:spPr>
          <a:xfrm>
            <a:off x="1828374" y="1940249"/>
            <a:ext cx="5487250" cy="1694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1000"/>
                                        <p:tgtEl>
                                          <p:spTgt spid="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xEl>
                                              <p:pRg st="1" end="1"/>
                                            </p:txEl>
                                          </p:spTgt>
                                        </p:tgtEl>
                                        <p:attrNameLst>
                                          <p:attrName>style.visibility</p:attrName>
                                        </p:attrNameLst>
                                      </p:cBhvr>
                                      <p:to>
                                        <p:strVal val="visible"/>
                                      </p:to>
                                    </p:set>
                                    <p:animEffect transition="in" filter="fade">
                                      <p:cBhvr>
                                        <p:cTn id="12" dur="1000"/>
                                        <p:tgtEl>
                                          <p:spTgt spid="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xEl>
                                              <p:pRg st="2" end="2"/>
                                            </p:txEl>
                                          </p:spTgt>
                                        </p:tgtEl>
                                        <p:attrNameLst>
                                          <p:attrName>style.visibility</p:attrName>
                                        </p:attrNameLst>
                                      </p:cBhvr>
                                      <p:to>
                                        <p:strVal val="visible"/>
                                      </p:to>
                                    </p:set>
                                    <p:animEffect transition="in" filter="fade">
                                      <p:cBhvr>
                                        <p:cTn id="17" dur="1000"/>
                                        <p:tgtEl>
                                          <p:spTgt spid="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7">
                                            <p:txEl>
                                              <p:pRg st="3" end="3"/>
                                            </p:txEl>
                                          </p:spTgt>
                                        </p:tgtEl>
                                        <p:attrNameLst>
                                          <p:attrName>style.visibility</p:attrName>
                                        </p:attrNameLst>
                                      </p:cBhvr>
                                      <p:to>
                                        <p:strVal val="visible"/>
                                      </p:to>
                                    </p:set>
                                    <p:animEffect transition="in" filter="fade">
                                      <p:cBhvr>
                                        <p:cTn id="22" dur="1000"/>
                                        <p:tgtEl>
                                          <p:spTgt spid="1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7">
                                            <p:txEl>
                                              <p:pRg st="4" end="4"/>
                                            </p:txEl>
                                          </p:spTgt>
                                        </p:tgtEl>
                                        <p:attrNameLst>
                                          <p:attrName>style.visibility</p:attrName>
                                        </p:attrNameLst>
                                      </p:cBhvr>
                                      <p:to>
                                        <p:strVal val="visible"/>
                                      </p:to>
                                    </p:set>
                                    <p:animEffect transition="in" filter="fade">
                                      <p:cBhvr>
                                        <p:cTn id="27" dur="1000"/>
                                        <p:tgtEl>
                                          <p:spTgt spid="1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7">
                                            <p:txEl>
                                              <p:pRg st="5" end="5"/>
                                            </p:txEl>
                                          </p:spTgt>
                                        </p:tgtEl>
                                        <p:attrNameLst>
                                          <p:attrName>style.visibility</p:attrName>
                                        </p:attrNameLst>
                                      </p:cBhvr>
                                      <p:to>
                                        <p:strVal val="visible"/>
                                      </p:to>
                                    </p:set>
                                    <p:animEffect transition="in" filter="fade">
                                      <p:cBhvr>
                                        <p:cTn id="32" dur="1000"/>
                                        <p:tgtEl>
                                          <p:spTgt spid="1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7">
                                            <p:txEl>
                                              <p:pRg st="6" end="6"/>
                                            </p:txEl>
                                          </p:spTgt>
                                        </p:tgtEl>
                                        <p:attrNameLst>
                                          <p:attrName>style.visibility</p:attrName>
                                        </p:attrNameLst>
                                      </p:cBhvr>
                                      <p:to>
                                        <p:strVal val="visible"/>
                                      </p:to>
                                    </p:set>
                                    <p:animEffect transition="in" filter="fade">
                                      <p:cBhvr>
                                        <p:cTn id="37" dur="1000"/>
                                        <p:tgtEl>
                                          <p:spTgt spid="18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7">
                                            <p:txEl>
                                              <p:pRg st="7" end="7"/>
                                            </p:txEl>
                                          </p:spTgt>
                                        </p:tgtEl>
                                        <p:attrNameLst>
                                          <p:attrName>style.visibility</p:attrName>
                                        </p:attrNameLst>
                                      </p:cBhvr>
                                      <p:to>
                                        <p:strVal val="visible"/>
                                      </p:to>
                                    </p:set>
                                    <p:animEffect transition="in" filter="fade">
                                      <p:cBhvr>
                                        <p:cTn id="42" dur="1000"/>
                                        <p:tgtEl>
                                          <p:spTgt spid="1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Mean Absolute Error (MAE)</a:t>
            </a:r>
            <a:endParaRPr/>
          </a:p>
        </p:txBody>
      </p:sp>
      <p:sp>
        <p:nvSpPr>
          <p:cNvPr id="195" name="Google Shape;195;p37"/>
          <p:cNvSpPr txBox="1">
            <a:spLocks noGrp="1"/>
          </p:cNvSpPr>
          <p:nvPr>
            <p:ph type="body" idx="1"/>
          </p:nvPr>
        </p:nvSpPr>
        <p:spPr>
          <a:xfrm>
            <a:off x="311700" y="1152475"/>
            <a:ext cx="8520600" cy="16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b="1"/>
              <a:t>MAE,</a:t>
            </a:r>
            <a:r>
              <a:rPr lang="tr"/>
              <a:t> tahmin edilen değerler ile gerçek değerler arasındaki farkların </a:t>
            </a:r>
            <a:r>
              <a:rPr lang="tr">
                <a:highlight>
                  <a:srgbClr val="C9DAF8"/>
                </a:highlight>
              </a:rPr>
              <a:t>mutlak </a:t>
            </a:r>
            <a:r>
              <a:rPr lang="tr"/>
              <a:t>değerlerinin ortalamasıdır.</a:t>
            </a:r>
            <a:endParaRPr/>
          </a:p>
          <a:p>
            <a:pPr marL="457200" lvl="0" indent="-317500" algn="l" rtl="0">
              <a:spcBef>
                <a:spcPts val="1000"/>
              </a:spcBef>
              <a:spcAft>
                <a:spcPts val="0"/>
              </a:spcAft>
              <a:buSzPts val="1400"/>
              <a:buChar char="●"/>
            </a:pPr>
            <a:r>
              <a:rPr lang="tr"/>
              <a:t>MAE yöntemi, eğitim verilerindeki aykırı değerlerden aşırı etkilenmeme avantajına sahiptir. MEA yaklaşımıyla eğitilmiş bir model, 5 birimlik 1 hataya ve 1 birimlik 5 hataya eşit önem verecektir</a:t>
            </a:r>
            <a:endParaRPr/>
          </a:p>
          <a:p>
            <a:pPr marL="457200" lvl="0" indent="-317500" algn="l" rtl="0">
              <a:spcBef>
                <a:spcPts val="1000"/>
              </a:spcBef>
              <a:spcAft>
                <a:spcPts val="0"/>
              </a:spcAft>
              <a:buSzPts val="1400"/>
              <a:buChar char="●"/>
            </a:pPr>
            <a:r>
              <a:rPr lang="tr"/>
              <a:t>MAE ile ilgili ana sorun, minimumda türevlenebilir olmamasıdır. Bu türevlenebilirlik eksikliği, makine öğrenimi modellerini eğitirken yakınsama sorunları üretebilir</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1000"/>
              </a:spcAft>
              <a:buNone/>
            </a:pPr>
            <a:endParaRPr>
              <a:solidFill>
                <a:srgbClr val="FF0000"/>
              </a:solidFill>
            </a:endParaRPr>
          </a:p>
        </p:txBody>
      </p:sp>
      <p:pic>
        <p:nvPicPr>
          <p:cNvPr id="196" name="Google Shape;196;p37"/>
          <p:cNvPicPr preferRelativeResize="0"/>
          <p:nvPr/>
        </p:nvPicPr>
        <p:blipFill>
          <a:blip r:embed="rId3">
            <a:alphaModFix/>
          </a:blip>
          <a:stretch>
            <a:fillRect/>
          </a:stretch>
        </p:blipFill>
        <p:spPr>
          <a:xfrm>
            <a:off x="5186801" y="2956024"/>
            <a:ext cx="3108373" cy="1725900"/>
          </a:xfrm>
          <a:prstGeom prst="rect">
            <a:avLst/>
          </a:prstGeom>
          <a:noFill/>
          <a:ln>
            <a:noFill/>
          </a:ln>
        </p:spPr>
      </p:pic>
      <p:pic>
        <p:nvPicPr>
          <p:cNvPr id="197" name="Google Shape;197;p37"/>
          <p:cNvPicPr preferRelativeResize="0"/>
          <p:nvPr/>
        </p:nvPicPr>
        <p:blipFill>
          <a:blip r:embed="rId4">
            <a:alphaModFix/>
          </a:blip>
          <a:stretch>
            <a:fillRect/>
          </a:stretch>
        </p:blipFill>
        <p:spPr>
          <a:xfrm>
            <a:off x="541125" y="2956025"/>
            <a:ext cx="3834850" cy="1725900"/>
          </a:xfrm>
          <a:prstGeom prst="rect">
            <a:avLst/>
          </a:prstGeom>
          <a:noFill/>
          <a:ln>
            <a:noFill/>
          </a:ln>
        </p:spPr>
      </p:pic>
      <p:pic>
        <p:nvPicPr>
          <p:cNvPr id="198" name="Google Shape;198;p37"/>
          <p:cNvPicPr preferRelativeResize="0"/>
          <p:nvPr/>
        </p:nvPicPr>
        <p:blipFill>
          <a:blip r:embed="rId5">
            <a:alphaModFix/>
          </a:blip>
          <a:stretch>
            <a:fillRect/>
          </a:stretch>
        </p:blipFill>
        <p:spPr>
          <a:xfrm>
            <a:off x="8680900" y="4466250"/>
            <a:ext cx="463100" cy="46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animEffect transition="in" filter="fade">
                                      <p:cBhvr>
                                        <p:cTn id="7" dur="1000"/>
                                        <p:tgtEl>
                                          <p:spTgt spid="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5">
                                            <p:txEl>
                                              <p:pRg st="1" end="1"/>
                                            </p:txEl>
                                          </p:spTgt>
                                        </p:tgtEl>
                                        <p:attrNameLst>
                                          <p:attrName>style.visibility</p:attrName>
                                        </p:attrNameLst>
                                      </p:cBhvr>
                                      <p:to>
                                        <p:strVal val="visible"/>
                                      </p:to>
                                    </p:set>
                                    <p:animEffect transition="in" filter="fade">
                                      <p:cBhvr>
                                        <p:cTn id="12" dur="1000"/>
                                        <p:tgtEl>
                                          <p:spTgt spid="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5">
                                            <p:txEl>
                                              <p:pRg st="2" end="2"/>
                                            </p:txEl>
                                          </p:spTgt>
                                        </p:tgtEl>
                                        <p:attrNameLst>
                                          <p:attrName>style.visibility</p:attrName>
                                        </p:attrNameLst>
                                      </p:cBhvr>
                                      <p:to>
                                        <p:strVal val="visible"/>
                                      </p:to>
                                    </p:set>
                                    <p:animEffect transition="in" filter="fade">
                                      <p:cBhvr>
                                        <p:cTn id="17" dur="1000"/>
                                        <p:tgtEl>
                                          <p:spTgt spid="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5">
                                            <p:txEl>
                                              <p:pRg st="3" end="3"/>
                                            </p:txEl>
                                          </p:spTgt>
                                        </p:tgtEl>
                                        <p:attrNameLst>
                                          <p:attrName>style.visibility</p:attrName>
                                        </p:attrNameLst>
                                      </p:cBhvr>
                                      <p:to>
                                        <p:strVal val="visible"/>
                                      </p:to>
                                    </p:set>
                                    <p:animEffect transition="in" filter="fade">
                                      <p:cBhvr>
                                        <p:cTn id="22" dur="1000"/>
                                        <p:tgtEl>
                                          <p:spTgt spid="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5">
                                            <p:txEl>
                                              <p:pRg st="4" end="4"/>
                                            </p:txEl>
                                          </p:spTgt>
                                        </p:tgtEl>
                                        <p:attrNameLst>
                                          <p:attrName>style.visibility</p:attrName>
                                        </p:attrNameLst>
                                      </p:cBhvr>
                                      <p:to>
                                        <p:strVal val="visible"/>
                                      </p:to>
                                    </p:set>
                                    <p:animEffect transition="in" filter="fade">
                                      <p:cBhvr>
                                        <p:cTn id="27" dur="1000"/>
                                        <p:tgtEl>
                                          <p:spTgt spid="1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5">
                                            <p:txEl>
                                              <p:pRg st="5" end="5"/>
                                            </p:txEl>
                                          </p:spTgt>
                                        </p:tgtEl>
                                        <p:attrNameLst>
                                          <p:attrName>style.visibility</p:attrName>
                                        </p:attrNameLst>
                                      </p:cBhvr>
                                      <p:to>
                                        <p:strVal val="visible"/>
                                      </p:to>
                                    </p:set>
                                    <p:animEffect transition="in" filter="fade">
                                      <p:cBhvr>
                                        <p:cTn id="32" dur="1000"/>
                                        <p:tgtEl>
                                          <p:spTgt spid="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Mean Squared Error (MSE)</a:t>
            </a:r>
            <a:endParaRPr/>
          </a:p>
        </p:txBody>
      </p:sp>
      <p:sp>
        <p:nvSpPr>
          <p:cNvPr id="204" name="Google Shape;204;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b="1"/>
              <a:t>MSE, </a:t>
            </a:r>
            <a:r>
              <a:rPr lang="tr"/>
              <a:t>en sık kullanılan regresyon hata fonksiyonudur. Kare alma işlemi nedeniyle, büyük hataların (gerçek değer ile tahmin değeri arasındaki farkın) MSE üzerinde küçük hatalardan daha fazla etkisi vardır. Aykırı değerlerin tahminlerinizi fazlasıyla etkileyip etkilemediğini görmek istediğinizde gerçekten yararlıdır.</a:t>
            </a:r>
            <a:endParaRPr/>
          </a:p>
          <a:p>
            <a:pPr marL="457200" lvl="0" indent="-317500" algn="l" rtl="0">
              <a:spcBef>
                <a:spcPts val="1000"/>
              </a:spcBef>
              <a:spcAft>
                <a:spcPts val="0"/>
              </a:spcAft>
              <a:buSzPts val="1400"/>
              <a:buChar char="●"/>
            </a:pPr>
            <a:r>
              <a:rPr lang="tr"/>
              <a:t>MSE fonksiyonu </a:t>
            </a:r>
            <a:r>
              <a:rPr lang="tr">
                <a:highlight>
                  <a:srgbClr val="C9DAF8"/>
                </a:highlight>
              </a:rPr>
              <a:t>basit, sürekli ve türevlenebilir</a:t>
            </a:r>
            <a:r>
              <a:rPr lang="tr"/>
              <a:t> olduğu için yaygın olarak kullanılmaktadır</a:t>
            </a:r>
            <a:endParaRPr/>
          </a:p>
          <a:p>
            <a:pPr marL="457200" lvl="0" indent="-317500" algn="l" rtl="0">
              <a:spcBef>
                <a:spcPts val="1000"/>
              </a:spcBef>
              <a:spcAft>
                <a:spcPts val="0"/>
              </a:spcAft>
              <a:buSzPts val="1400"/>
              <a:buChar char="●"/>
            </a:pPr>
            <a:r>
              <a:rPr lang="tr"/>
              <a:t>MSE ile eğitilmiş bir model, 1 birimlik 25 hataya karşılık 5 birimlik tek bir hataya aynı önemi verecektir. Model en büyük hataları azaltmak için önyargılı olacaktır</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1000"/>
              </a:spcAft>
              <a:buNone/>
            </a:pPr>
            <a:endParaRPr>
              <a:solidFill>
                <a:srgbClr val="FF0000"/>
              </a:solidFill>
            </a:endParaRPr>
          </a:p>
        </p:txBody>
      </p:sp>
      <p:pic>
        <p:nvPicPr>
          <p:cNvPr id="205" name="Google Shape;205;p38"/>
          <p:cNvPicPr preferRelativeResize="0"/>
          <p:nvPr/>
        </p:nvPicPr>
        <p:blipFill rotWithShape="1">
          <a:blip r:embed="rId3">
            <a:alphaModFix/>
          </a:blip>
          <a:srcRect l="6283" t="8989" r="4708" b="4234"/>
          <a:stretch/>
        </p:blipFill>
        <p:spPr>
          <a:xfrm>
            <a:off x="2767500" y="3265450"/>
            <a:ext cx="3609000" cy="1167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animEffect transition="in" filter="fade">
                                      <p:cBhvr>
                                        <p:cTn id="7" dur="1000"/>
                                        <p:tgtEl>
                                          <p:spTgt spid="2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
                                            <p:txEl>
                                              <p:pRg st="1" end="1"/>
                                            </p:txEl>
                                          </p:spTgt>
                                        </p:tgtEl>
                                        <p:attrNameLst>
                                          <p:attrName>style.visibility</p:attrName>
                                        </p:attrNameLst>
                                      </p:cBhvr>
                                      <p:to>
                                        <p:strVal val="visible"/>
                                      </p:to>
                                    </p:set>
                                    <p:animEffect transition="in" filter="fade">
                                      <p:cBhvr>
                                        <p:cTn id="12" dur="1000"/>
                                        <p:tgtEl>
                                          <p:spTgt spid="2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
                                            <p:txEl>
                                              <p:pRg st="2" end="2"/>
                                            </p:txEl>
                                          </p:spTgt>
                                        </p:tgtEl>
                                        <p:attrNameLst>
                                          <p:attrName>style.visibility</p:attrName>
                                        </p:attrNameLst>
                                      </p:cBhvr>
                                      <p:to>
                                        <p:strVal val="visible"/>
                                      </p:to>
                                    </p:set>
                                    <p:animEffect transition="in" filter="fade">
                                      <p:cBhvr>
                                        <p:cTn id="17" dur="1000"/>
                                        <p:tgtEl>
                                          <p:spTgt spid="2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4">
                                            <p:txEl>
                                              <p:pRg st="3" end="3"/>
                                            </p:txEl>
                                          </p:spTgt>
                                        </p:tgtEl>
                                        <p:attrNameLst>
                                          <p:attrName>style.visibility</p:attrName>
                                        </p:attrNameLst>
                                      </p:cBhvr>
                                      <p:to>
                                        <p:strVal val="visible"/>
                                      </p:to>
                                    </p:set>
                                    <p:animEffect transition="in" filter="fade">
                                      <p:cBhvr>
                                        <p:cTn id="22" dur="1000"/>
                                        <p:tgtEl>
                                          <p:spTgt spid="2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4">
                                            <p:txEl>
                                              <p:pRg st="4" end="4"/>
                                            </p:txEl>
                                          </p:spTgt>
                                        </p:tgtEl>
                                        <p:attrNameLst>
                                          <p:attrName>style.visibility</p:attrName>
                                        </p:attrNameLst>
                                      </p:cBhvr>
                                      <p:to>
                                        <p:strVal val="visible"/>
                                      </p:to>
                                    </p:set>
                                    <p:animEffect transition="in" filter="fade">
                                      <p:cBhvr>
                                        <p:cTn id="27" dur="1000"/>
                                        <p:tgtEl>
                                          <p:spTgt spid="2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4">
                                            <p:txEl>
                                              <p:pRg st="5" end="5"/>
                                            </p:txEl>
                                          </p:spTgt>
                                        </p:tgtEl>
                                        <p:attrNameLst>
                                          <p:attrName>style.visibility</p:attrName>
                                        </p:attrNameLst>
                                      </p:cBhvr>
                                      <p:to>
                                        <p:strVal val="visible"/>
                                      </p:to>
                                    </p:set>
                                    <p:animEffect transition="in" filter="fade">
                                      <p:cBhvr>
                                        <p:cTn id="32" dur="1000"/>
                                        <p:tgtEl>
                                          <p:spTgt spid="20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4">
                                            <p:txEl>
                                              <p:pRg st="6" end="6"/>
                                            </p:txEl>
                                          </p:spTgt>
                                        </p:tgtEl>
                                        <p:attrNameLst>
                                          <p:attrName>style.visibility</p:attrName>
                                        </p:attrNameLst>
                                      </p:cBhvr>
                                      <p:to>
                                        <p:strVal val="visible"/>
                                      </p:to>
                                    </p:set>
                                    <p:animEffect transition="in" filter="fade">
                                      <p:cBhvr>
                                        <p:cTn id="37" dur="1000"/>
                                        <p:tgtEl>
                                          <p:spTgt spid="20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Mean Squared Error (MSE)</a:t>
            </a:r>
            <a:endParaRPr/>
          </a:p>
        </p:txBody>
      </p:sp>
      <p:sp>
        <p:nvSpPr>
          <p:cNvPr id="211" name="Google Shape;211;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tr"/>
              <a:t>Ortalama kare hata fonksiyonu basit, sürekli ve türevlenebilir olduğu için yaygın olarak kullanılmaktadır</a:t>
            </a:r>
            <a:endParaRPr/>
          </a:p>
          <a:p>
            <a:pPr marL="457200" lvl="0" indent="-317500" algn="l" rtl="0">
              <a:spcBef>
                <a:spcPts val="1000"/>
              </a:spcBef>
              <a:spcAft>
                <a:spcPts val="0"/>
              </a:spcAft>
              <a:buSzPts val="1400"/>
              <a:buChar char="●"/>
            </a:pPr>
            <a:r>
              <a:rPr lang="tr"/>
              <a:t>Önemli bir MSE özelliği, küçük hatalara kıyasla büyük hatalara karşı orantısız duyarlılığıdır. MSE ile eğitilmiş bir model, 1 birimlik 25 hataya karşılık 5 birimlik tek bir hataya aynı önemi verecektir. Başka bir deyişle, birçok ortak koşulun tahminlerini cezalandırsa bile, model en büyük hataları azaltmak için önyargılı olacaktır</a:t>
            </a:r>
            <a:endParaRPr/>
          </a:p>
          <a:p>
            <a:pPr marL="0" lvl="0" indent="0" algn="l" rtl="0">
              <a:spcBef>
                <a:spcPts val="10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solidFill>
                <a:srgbClr val="FF0000"/>
              </a:solidFill>
            </a:endParaRPr>
          </a:p>
        </p:txBody>
      </p:sp>
      <p:pic>
        <p:nvPicPr>
          <p:cNvPr id="212" name="Google Shape;212;p39"/>
          <p:cNvPicPr preferRelativeResize="0"/>
          <p:nvPr/>
        </p:nvPicPr>
        <p:blipFill rotWithShape="1">
          <a:blip r:embed="rId3">
            <a:alphaModFix/>
          </a:blip>
          <a:srcRect l="6283" t="8989" r="4708" b="4234"/>
          <a:stretch/>
        </p:blipFill>
        <p:spPr>
          <a:xfrm>
            <a:off x="2074150" y="2850275"/>
            <a:ext cx="4995699" cy="1615975"/>
          </a:xfrm>
          <a:prstGeom prst="rect">
            <a:avLst/>
          </a:prstGeom>
          <a:noFill/>
          <a:ln>
            <a:noFill/>
          </a:ln>
        </p:spPr>
      </p:pic>
      <p:pic>
        <p:nvPicPr>
          <p:cNvPr id="213" name="Google Shape;213;p39"/>
          <p:cNvPicPr preferRelativeResize="0"/>
          <p:nvPr/>
        </p:nvPicPr>
        <p:blipFill>
          <a:blip r:embed="rId4">
            <a:alphaModFix/>
          </a:blip>
          <a:stretch>
            <a:fillRect/>
          </a:stretch>
        </p:blipFill>
        <p:spPr>
          <a:xfrm>
            <a:off x="8680900" y="4466250"/>
            <a:ext cx="463100" cy="46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Effect transition="in" filter="fade">
                                      <p:cBhvr>
                                        <p:cTn id="7" dur="1000"/>
                                        <p:tgtEl>
                                          <p:spTgt spid="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xEl>
                                              <p:pRg st="1" end="1"/>
                                            </p:txEl>
                                          </p:spTgt>
                                        </p:tgtEl>
                                        <p:attrNameLst>
                                          <p:attrName>style.visibility</p:attrName>
                                        </p:attrNameLst>
                                      </p:cBhvr>
                                      <p:to>
                                        <p:strVal val="visible"/>
                                      </p:to>
                                    </p:set>
                                    <p:animEffect transition="in" filter="fade">
                                      <p:cBhvr>
                                        <p:cTn id="12" dur="1000"/>
                                        <p:tgtEl>
                                          <p:spTgt spid="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
                                            <p:txEl>
                                              <p:pRg st="2" end="2"/>
                                            </p:txEl>
                                          </p:spTgt>
                                        </p:tgtEl>
                                        <p:attrNameLst>
                                          <p:attrName>style.visibility</p:attrName>
                                        </p:attrNameLst>
                                      </p:cBhvr>
                                      <p:to>
                                        <p:strVal val="visible"/>
                                      </p:to>
                                    </p:set>
                                    <p:animEffect transition="in" filter="fade">
                                      <p:cBhvr>
                                        <p:cTn id="17" dur="1000"/>
                                        <p:tgtEl>
                                          <p:spTgt spid="2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1">
                                            <p:txEl>
                                              <p:pRg st="3" end="3"/>
                                            </p:txEl>
                                          </p:spTgt>
                                        </p:tgtEl>
                                        <p:attrNameLst>
                                          <p:attrName>style.visibility</p:attrName>
                                        </p:attrNameLst>
                                      </p:cBhvr>
                                      <p:to>
                                        <p:strVal val="visible"/>
                                      </p:to>
                                    </p:set>
                                    <p:animEffect transition="in" filter="fade">
                                      <p:cBhvr>
                                        <p:cTn id="22" dur="1000"/>
                                        <p:tgtEl>
                                          <p:spTgt spid="2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xEl>
                                              <p:pRg st="4" end="4"/>
                                            </p:txEl>
                                          </p:spTgt>
                                        </p:tgtEl>
                                        <p:attrNameLst>
                                          <p:attrName>style.visibility</p:attrName>
                                        </p:attrNameLst>
                                      </p:cBhvr>
                                      <p:to>
                                        <p:strVal val="visible"/>
                                      </p:to>
                                    </p:set>
                                    <p:animEffect transition="in" filter="fade">
                                      <p:cBhvr>
                                        <p:cTn id="27" dur="1000"/>
                                        <p:tgtEl>
                                          <p:spTgt spid="2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tr"/>
              <a:t>Model Eğitiminde Karşılaşabileceğini Hatalar</a:t>
            </a:r>
            <a:endParaRPr/>
          </a:p>
        </p:txBody>
      </p:sp>
      <p:sp>
        <p:nvSpPr>
          <p:cNvPr id="219" name="Google Shape;219;p4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tr" sz="2032"/>
              <a:t>Underfitting &amp; Overfitting</a:t>
            </a:r>
            <a:endParaRPr sz="2032"/>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Underfitting &amp; Overfitting</a:t>
            </a:r>
            <a:endParaRPr/>
          </a:p>
        </p:txBody>
      </p:sp>
      <p:sp>
        <p:nvSpPr>
          <p:cNvPr id="225" name="Google Shape;225;p41"/>
          <p:cNvSpPr txBox="1">
            <a:spLocks noGrp="1"/>
          </p:cNvSpPr>
          <p:nvPr>
            <p:ph type="body" idx="1"/>
          </p:nvPr>
        </p:nvSpPr>
        <p:spPr>
          <a:xfrm>
            <a:off x="311700" y="1152475"/>
            <a:ext cx="3999900" cy="223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u="sng"/>
              <a:t>Underfitting</a:t>
            </a:r>
            <a:endParaRPr u="sng"/>
          </a:p>
          <a:p>
            <a:pPr marL="0" lvl="0" indent="0" algn="l" rtl="0">
              <a:spcBef>
                <a:spcPts val="1200"/>
              </a:spcBef>
              <a:spcAft>
                <a:spcPts val="1200"/>
              </a:spcAft>
              <a:buNone/>
            </a:pPr>
            <a:r>
              <a:rPr lang="tr"/>
              <a:t>Makine Öğrenmesi modelinin verimizin trendini yakalayamadığında ortaya çıkan bir problemdir. Bir başka deyişle, modelimizin veriyi yeterince öğrenememesi veya veriden yeterli anlamı çıkarmamasıdır.</a:t>
            </a:r>
            <a:endParaRPr>
              <a:solidFill>
                <a:srgbClr val="FF0000"/>
              </a:solidFill>
            </a:endParaRPr>
          </a:p>
        </p:txBody>
      </p:sp>
      <p:sp>
        <p:nvSpPr>
          <p:cNvPr id="226" name="Google Shape;226;p41"/>
          <p:cNvSpPr txBox="1">
            <a:spLocks noGrp="1"/>
          </p:cNvSpPr>
          <p:nvPr>
            <p:ph type="body" idx="2"/>
          </p:nvPr>
        </p:nvSpPr>
        <p:spPr>
          <a:xfrm>
            <a:off x="4832400" y="1152475"/>
            <a:ext cx="3999900" cy="255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u="sng"/>
              <a:t>Overfitting</a:t>
            </a:r>
            <a:endParaRPr u="sng"/>
          </a:p>
          <a:p>
            <a:pPr marL="0" lvl="0" indent="0" algn="l" rtl="0">
              <a:spcBef>
                <a:spcPts val="1200"/>
              </a:spcBef>
              <a:spcAft>
                <a:spcPts val="1200"/>
              </a:spcAft>
              <a:buNone/>
            </a:pPr>
            <a:r>
              <a:rPr lang="tr"/>
              <a:t>Makine Öğrenmesi modelinin, verimizin trendini yakalaması gerekenden daha çok yakaladığında ortaya çıkan bir problemdir. Bir başka deyişle, modelimiz ona verdiğimiz veriyi öğrenmekten çok ezberler ve daha önce görmediği veriler üzerinde başarılı bir çıkarım yapamaz.</a:t>
            </a:r>
            <a:endParaRPr/>
          </a:p>
        </p:txBody>
      </p:sp>
      <p:sp>
        <p:nvSpPr>
          <p:cNvPr id="227" name="Google Shape;227;p41"/>
          <p:cNvSpPr txBox="1"/>
          <p:nvPr/>
        </p:nvSpPr>
        <p:spPr>
          <a:xfrm>
            <a:off x="342900" y="3705525"/>
            <a:ext cx="4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a:ea typeface="Century"/>
              <a:cs typeface="Century"/>
              <a:sym typeface="Century"/>
            </a:endParaRPr>
          </a:p>
        </p:txBody>
      </p:sp>
      <p:pic>
        <p:nvPicPr>
          <p:cNvPr id="228" name="Google Shape;228;p41"/>
          <p:cNvPicPr preferRelativeResize="0"/>
          <p:nvPr/>
        </p:nvPicPr>
        <p:blipFill>
          <a:blip r:embed="rId3">
            <a:alphaModFix/>
          </a:blip>
          <a:stretch>
            <a:fillRect/>
          </a:stretch>
        </p:blipFill>
        <p:spPr>
          <a:xfrm>
            <a:off x="2121051" y="3190225"/>
            <a:ext cx="4901901" cy="1703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
                                        </p:tgtEl>
                                        <p:attrNameLst>
                                          <p:attrName>style.visibility</p:attrName>
                                        </p:attrNameLst>
                                      </p:cBhvr>
                                      <p:to>
                                        <p:strVal val="visible"/>
                                      </p:to>
                                    </p:set>
                                    <p:animEffect transition="in" filter="fade">
                                      <p:cBhvr>
                                        <p:cTn id="12" dur="10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Underfitting &amp; Overfitting</a:t>
            </a:r>
            <a:endParaRPr/>
          </a:p>
        </p:txBody>
      </p:sp>
      <p:sp>
        <p:nvSpPr>
          <p:cNvPr id="234" name="Google Shape;234;p42"/>
          <p:cNvSpPr txBox="1">
            <a:spLocks noGrp="1"/>
          </p:cNvSpPr>
          <p:nvPr>
            <p:ph type="body" idx="1"/>
          </p:nvPr>
        </p:nvSpPr>
        <p:spPr>
          <a:xfrm>
            <a:off x="88500" y="1152475"/>
            <a:ext cx="8915400" cy="3416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tr" sz="1300"/>
              <a:t>İstatistik ve Makine Öğreniminin önemli bir teorik sonucu, bir modelin genelleme (görmediği verileri kullanarak tahmin gerçekleştirebilme yeteneği) hatasının çok farklı üç hatanın toplamı olarak ifade edilebilmesidir:</a:t>
            </a:r>
            <a:endParaRPr sz="1300"/>
          </a:p>
          <a:p>
            <a:pPr marL="914400" lvl="1" indent="-311150" algn="l" rtl="0">
              <a:spcBef>
                <a:spcPts val="0"/>
              </a:spcBef>
              <a:spcAft>
                <a:spcPts val="0"/>
              </a:spcAft>
              <a:buSzPts val="1300"/>
              <a:buChar char="○"/>
            </a:pPr>
            <a:r>
              <a:rPr lang="tr" sz="1300"/>
              <a:t>Bias</a:t>
            </a:r>
            <a:endParaRPr sz="1300"/>
          </a:p>
          <a:p>
            <a:pPr marL="914400" lvl="1" indent="-311150" algn="l" rtl="0">
              <a:spcBef>
                <a:spcPts val="0"/>
              </a:spcBef>
              <a:spcAft>
                <a:spcPts val="0"/>
              </a:spcAft>
              <a:buSzPts val="1300"/>
              <a:buChar char="○"/>
            </a:pPr>
            <a:r>
              <a:rPr lang="tr" sz="1300"/>
              <a:t>Variance</a:t>
            </a:r>
            <a:endParaRPr sz="1300"/>
          </a:p>
          <a:p>
            <a:pPr marL="914400" lvl="1" indent="-311150" algn="l" rtl="0">
              <a:spcBef>
                <a:spcPts val="0"/>
              </a:spcBef>
              <a:spcAft>
                <a:spcPts val="0"/>
              </a:spcAft>
              <a:buSzPts val="1300"/>
              <a:buChar char="○"/>
            </a:pPr>
            <a:r>
              <a:rPr lang="tr" sz="1300"/>
              <a:t>İndirgenemez Hatalar</a:t>
            </a:r>
            <a:endParaRPr sz="1300"/>
          </a:p>
          <a:p>
            <a:pPr marL="457200" lvl="0" indent="-311150" algn="l" rtl="0">
              <a:spcBef>
                <a:spcPts val="0"/>
              </a:spcBef>
              <a:spcAft>
                <a:spcPts val="0"/>
              </a:spcAft>
              <a:buSzPts val="1300"/>
              <a:buChar char="●"/>
            </a:pPr>
            <a:r>
              <a:rPr lang="tr" sz="1300"/>
              <a:t>Bias’ın fazla olması varyansın az olması anlamına gelmektedir ve bu da underfit’e örnektir</a:t>
            </a:r>
            <a:endParaRPr sz="1300"/>
          </a:p>
          <a:p>
            <a:pPr marL="457200" lvl="0" indent="-311150" algn="l" rtl="0">
              <a:spcBef>
                <a:spcPts val="0"/>
              </a:spcBef>
              <a:spcAft>
                <a:spcPts val="0"/>
              </a:spcAft>
              <a:buSzPts val="1300"/>
              <a:buChar char="●"/>
            </a:pPr>
            <a:r>
              <a:rPr lang="tr" sz="1300"/>
              <a:t>Varyansın fazla olması bias’ın az olması anlamına gelmektedir ve bu da overfit’e örnektir</a:t>
            </a:r>
            <a:endParaRPr sz="1300"/>
          </a:p>
          <a:p>
            <a:pPr marL="457200" lvl="0" indent="-311150" algn="l" rtl="0">
              <a:spcBef>
                <a:spcPts val="0"/>
              </a:spcBef>
              <a:spcAft>
                <a:spcPts val="0"/>
              </a:spcAft>
              <a:buSzPts val="1300"/>
              <a:buChar char="●"/>
            </a:pPr>
            <a:r>
              <a:rPr lang="tr" sz="1300"/>
              <a:t>İndirgenemez hatalar verideki noise ile alakalıdır ve çözmenin tek yolu veriyi temizlemektir</a:t>
            </a:r>
            <a:endParaRPr sz="1300"/>
          </a:p>
        </p:txBody>
      </p:sp>
      <p:sp>
        <p:nvSpPr>
          <p:cNvPr id="235" name="Google Shape;235;p42"/>
          <p:cNvSpPr txBox="1"/>
          <p:nvPr/>
        </p:nvSpPr>
        <p:spPr>
          <a:xfrm>
            <a:off x="311700" y="3816150"/>
            <a:ext cx="38052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tr">
                <a:solidFill>
                  <a:schemeClr val="dk2"/>
                </a:solidFill>
                <a:latin typeface="Century"/>
                <a:ea typeface="Century"/>
                <a:cs typeface="Century"/>
                <a:sym typeface="Century"/>
              </a:rPr>
              <a:t>✯ Underfit olan bir model </a:t>
            </a:r>
            <a:r>
              <a:rPr lang="tr" b="1">
                <a:solidFill>
                  <a:schemeClr val="dk2"/>
                </a:solidFill>
                <a:latin typeface="Century"/>
                <a:ea typeface="Century"/>
                <a:cs typeface="Century"/>
                <a:sym typeface="Century"/>
              </a:rPr>
              <a:t>düşük varyans, yüksek bias</a:t>
            </a:r>
            <a:r>
              <a:rPr lang="tr">
                <a:solidFill>
                  <a:schemeClr val="dk2"/>
                </a:solidFill>
                <a:latin typeface="Century"/>
                <a:ea typeface="Century"/>
                <a:cs typeface="Century"/>
                <a:sym typeface="Century"/>
              </a:rPr>
              <a:t> değerlerine sahiptir.</a:t>
            </a:r>
            <a:endParaRPr>
              <a:solidFill>
                <a:schemeClr val="dk2"/>
              </a:solidFill>
              <a:latin typeface="Century"/>
              <a:ea typeface="Century"/>
              <a:cs typeface="Century"/>
              <a:sym typeface="Century"/>
            </a:endParaRPr>
          </a:p>
        </p:txBody>
      </p:sp>
      <p:sp>
        <p:nvSpPr>
          <p:cNvPr id="236" name="Google Shape;236;p42"/>
          <p:cNvSpPr txBox="1"/>
          <p:nvPr/>
        </p:nvSpPr>
        <p:spPr>
          <a:xfrm>
            <a:off x="4832400" y="3816150"/>
            <a:ext cx="38052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tr">
                <a:solidFill>
                  <a:schemeClr val="dk2"/>
                </a:solidFill>
                <a:latin typeface="Century"/>
                <a:ea typeface="Century"/>
                <a:cs typeface="Century"/>
                <a:sym typeface="Century"/>
              </a:rPr>
              <a:t>✯ Overfit olan bir </a:t>
            </a:r>
            <a:r>
              <a:rPr lang="tr" b="1">
                <a:solidFill>
                  <a:schemeClr val="dk2"/>
                </a:solidFill>
                <a:latin typeface="Century"/>
                <a:ea typeface="Century"/>
                <a:cs typeface="Century"/>
                <a:sym typeface="Century"/>
              </a:rPr>
              <a:t>model yüksek varyans, düşük bias </a:t>
            </a:r>
            <a:r>
              <a:rPr lang="tr">
                <a:solidFill>
                  <a:schemeClr val="dk2"/>
                </a:solidFill>
                <a:latin typeface="Century"/>
                <a:ea typeface="Century"/>
                <a:cs typeface="Century"/>
                <a:sym typeface="Century"/>
              </a:rPr>
              <a:t>değerlerine sahiptir.</a:t>
            </a:r>
            <a:endParaRPr>
              <a:solidFill>
                <a:schemeClr val="dk2"/>
              </a:solidFill>
              <a:latin typeface="Century"/>
              <a:ea typeface="Century"/>
              <a:cs typeface="Century"/>
              <a:sym typeface="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animEffect transition="in" filter="fade">
                                      <p:cBhvr>
                                        <p:cTn id="7" dur="1000"/>
                                        <p:tgtEl>
                                          <p:spTgt spid="2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xEl>
                                              <p:pRg st="1" end="1"/>
                                            </p:txEl>
                                          </p:spTgt>
                                        </p:tgtEl>
                                        <p:attrNameLst>
                                          <p:attrName>style.visibility</p:attrName>
                                        </p:attrNameLst>
                                      </p:cBhvr>
                                      <p:to>
                                        <p:strVal val="visible"/>
                                      </p:to>
                                    </p:set>
                                    <p:animEffect transition="in" filter="fade">
                                      <p:cBhvr>
                                        <p:cTn id="12" dur="1000"/>
                                        <p:tgtEl>
                                          <p:spTgt spid="2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4">
                                            <p:txEl>
                                              <p:pRg st="2" end="2"/>
                                            </p:txEl>
                                          </p:spTgt>
                                        </p:tgtEl>
                                        <p:attrNameLst>
                                          <p:attrName>style.visibility</p:attrName>
                                        </p:attrNameLst>
                                      </p:cBhvr>
                                      <p:to>
                                        <p:strVal val="visible"/>
                                      </p:to>
                                    </p:set>
                                    <p:animEffect transition="in" filter="fade">
                                      <p:cBhvr>
                                        <p:cTn id="17" dur="1000"/>
                                        <p:tgtEl>
                                          <p:spTgt spid="2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4">
                                            <p:txEl>
                                              <p:pRg st="3" end="3"/>
                                            </p:txEl>
                                          </p:spTgt>
                                        </p:tgtEl>
                                        <p:attrNameLst>
                                          <p:attrName>style.visibility</p:attrName>
                                        </p:attrNameLst>
                                      </p:cBhvr>
                                      <p:to>
                                        <p:strVal val="visible"/>
                                      </p:to>
                                    </p:set>
                                    <p:animEffect transition="in" filter="fade">
                                      <p:cBhvr>
                                        <p:cTn id="22" dur="1000"/>
                                        <p:tgtEl>
                                          <p:spTgt spid="2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4">
                                            <p:txEl>
                                              <p:pRg st="4" end="4"/>
                                            </p:txEl>
                                          </p:spTgt>
                                        </p:tgtEl>
                                        <p:attrNameLst>
                                          <p:attrName>style.visibility</p:attrName>
                                        </p:attrNameLst>
                                      </p:cBhvr>
                                      <p:to>
                                        <p:strVal val="visible"/>
                                      </p:to>
                                    </p:set>
                                    <p:animEffect transition="in" filter="fade">
                                      <p:cBhvr>
                                        <p:cTn id="27" dur="1000"/>
                                        <p:tgtEl>
                                          <p:spTgt spid="2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4">
                                            <p:txEl>
                                              <p:pRg st="5" end="5"/>
                                            </p:txEl>
                                          </p:spTgt>
                                        </p:tgtEl>
                                        <p:attrNameLst>
                                          <p:attrName>style.visibility</p:attrName>
                                        </p:attrNameLst>
                                      </p:cBhvr>
                                      <p:to>
                                        <p:strVal val="visible"/>
                                      </p:to>
                                    </p:set>
                                    <p:animEffect transition="in" filter="fade">
                                      <p:cBhvr>
                                        <p:cTn id="32" dur="1000"/>
                                        <p:tgtEl>
                                          <p:spTgt spid="2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4">
                                            <p:txEl>
                                              <p:pRg st="6" end="6"/>
                                            </p:txEl>
                                          </p:spTgt>
                                        </p:tgtEl>
                                        <p:attrNameLst>
                                          <p:attrName>style.visibility</p:attrName>
                                        </p:attrNameLst>
                                      </p:cBhvr>
                                      <p:to>
                                        <p:strVal val="visible"/>
                                      </p:to>
                                    </p:set>
                                    <p:animEffect transition="in" filter="fade">
                                      <p:cBhvr>
                                        <p:cTn id="37" dur="1000"/>
                                        <p:tgtEl>
                                          <p:spTgt spid="23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Bias/Variance Tradeoff</a:t>
            </a:r>
            <a:endParaRPr/>
          </a:p>
        </p:txBody>
      </p:sp>
      <p:sp>
        <p:nvSpPr>
          <p:cNvPr id="242" name="Google Shape;242;p43"/>
          <p:cNvSpPr txBox="1">
            <a:spLocks noGrp="1"/>
          </p:cNvSpPr>
          <p:nvPr>
            <p:ph type="body" idx="1"/>
          </p:nvPr>
        </p:nvSpPr>
        <p:spPr>
          <a:xfrm>
            <a:off x="311700" y="1152475"/>
            <a:ext cx="3999900" cy="18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u="sng"/>
              <a:t>Bias</a:t>
            </a:r>
            <a:endParaRPr u="sng"/>
          </a:p>
          <a:p>
            <a:pPr marL="0" lvl="0" indent="0" algn="l" rtl="0">
              <a:spcBef>
                <a:spcPts val="1200"/>
              </a:spcBef>
              <a:spcAft>
                <a:spcPts val="1200"/>
              </a:spcAft>
              <a:buNone/>
            </a:pPr>
            <a:r>
              <a:rPr lang="tr"/>
              <a:t>Bias, modelimizin ortalama tahmini ile tahmin etmeye çalıştığımız doğru değer arasındaki farktır. Yüksek bias’a sahip model, eğitim verilerine çok az dikkat eder ve modeli aşırı basitleştirir. Eğitim ve test verilerinde her zaman yüksek hataya yol açar. Bu underfit olarak adlandırılabilir</a:t>
            </a:r>
            <a:endParaRPr>
              <a:solidFill>
                <a:srgbClr val="FF0000"/>
              </a:solidFill>
            </a:endParaRPr>
          </a:p>
        </p:txBody>
      </p:sp>
      <p:sp>
        <p:nvSpPr>
          <p:cNvPr id="243" name="Google Shape;243;p43"/>
          <p:cNvSpPr txBox="1">
            <a:spLocks noGrp="1"/>
          </p:cNvSpPr>
          <p:nvPr>
            <p:ph type="body" idx="2"/>
          </p:nvPr>
        </p:nvSpPr>
        <p:spPr>
          <a:xfrm>
            <a:off x="4832400" y="1152475"/>
            <a:ext cx="3999900" cy="20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u="sng"/>
              <a:t>Variance</a:t>
            </a:r>
            <a:endParaRPr u="sng"/>
          </a:p>
          <a:p>
            <a:pPr marL="0" lvl="0" indent="0" algn="l" rtl="0">
              <a:spcBef>
                <a:spcPts val="1200"/>
              </a:spcBef>
              <a:spcAft>
                <a:spcPts val="0"/>
              </a:spcAft>
              <a:buNone/>
            </a:pPr>
            <a:r>
              <a:rPr lang="tr"/>
              <a:t>Varyans, belirli bir veri noktası için model tahmininin değişkenliğidir. Karmaşıklığı yüksek olan bir modelin yüksek varyansa sahip olması ve dolayısıyla eğitim verisine fazla uyması test setindeki tahminlerde hataya yol açar bu da overfit olarak adlandırılabilir</a:t>
            </a:r>
            <a:endParaRPr/>
          </a:p>
          <a:p>
            <a:pPr marL="0" lvl="0" indent="0" algn="l" rtl="0">
              <a:spcBef>
                <a:spcPts val="1200"/>
              </a:spcBef>
              <a:spcAft>
                <a:spcPts val="1200"/>
              </a:spcAft>
              <a:buNone/>
            </a:pPr>
            <a:endParaRPr>
              <a:solidFill>
                <a:srgbClr val="FF0000"/>
              </a:solidFill>
            </a:endParaRPr>
          </a:p>
        </p:txBody>
      </p:sp>
      <p:sp>
        <p:nvSpPr>
          <p:cNvPr id="244" name="Google Shape;244;p43"/>
          <p:cNvSpPr txBox="1"/>
          <p:nvPr/>
        </p:nvSpPr>
        <p:spPr>
          <a:xfrm>
            <a:off x="342900" y="3705525"/>
            <a:ext cx="4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a:ea typeface="Century"/>
              <a:cs typeface="Century"/>
              <a:sym typeface="Century"/>
            </a:endParaRPr>
          </a:p>
        </p:txBody>
      </p:sp>
      <p:sp>
        <p:nvSpPr>
          <p:cNvPr id="245" name="Google Shape;245;p43"/>
          <p:cNvSpPr txBox="1"/>
          <p:nvPr/>
        </p:nvSpPr>
        <p:spPr>
          <a:xfrm>
            <a:off x="4832400" y="3816150"/>
            <a:ext cx="3805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tr">
                <a:solidFill>
                  <a:schemeClr val="dk2"/>
                </a:solidFill>
                <a:latin typeface="Century"/>
                <a:ea typeface="Century"/>
                <a:cs typeface="Century"/>
                <a:sym typeface="Century"/>
              </a:rPr>
              <a:t>✯ Varyans arttıkça bias azalmaktadır.</a:t>
            </a:r>
            <a:endParaRPr>
              <a:solidFill>
                <a:schemeClr val="dk2"/>
              </a:solidFill>
              <a:latin typeface="Century"/>
              <a:ea typeface="Century"/>
              <a:cs typeface="Century"/>
              <a:sym typeface="Century"/>
            </a:endParaRPr>
          </a:p>
        </p:txBody>
      </p:sp>
      <p:sp>
        <p:nvSpPr>
          <p:cNvPr id="246" name="Google Shape;246;p43"/>
          <p:cNvSpPr txBox="1"/>
          <p:nvPr/>
        </p:nvSpPr>
        <p:spPr>
          <a:xfrm>
            <a:off x="311700" y="3816150"/>
            <a:ext cx="3805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tr">
                <a:solidFill>
                  <a:schemeClr val="dk2"/>
                </a:solidFill>
                <a:latin typeface="Century"/>
                <a:ea typeface="Century"/>
                <a:cs typeface="Century"/>
                <a:sym typeface="Century"/>
              </a:rPr>
              <a:t>✯ Bias arttıkça varyans azalmaktadır.</a:t>
            </a:r>
            <a:endParaRPr>
              <a:solidFill>
                <a:schemeClr val="dk2"/>
              </a:solidFill>
              <a:latin typeface="Century"/>
              <a:ea typeface="Century"/>
              <a:cs typeface="Century"/>
              <a:sym typeface="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10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1000"/>
                                        <p:tgtEl>
                                          <p:spTgt spid="2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6"/>
                                        </p:tgtEl>
                                        <p:attrNameLst>
                                          <p:attrName>style.visibility</p:attrName>
                                        </p:attrNameLst>
                                      </p:cBhvr>
                                      <p:to>
                                        <p:strVal val="visible"/>
                                      </p:to>
                                    </p:set>
                                    <p:animEffect transition="in" filter="fade">
                                      <p:cBhvr>
                                        <p:cTn id="17" dur="1000"/>
                                        <p:tgtEl>
                                          <p:spTgt spid="2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 Nedir?</a:t>
            </a:r>
            <a:endParaRPr/>
          </a:p>
        </p:txBody>
      </p:sp>
      <p:sp>
        <p:nvSpPr>
          <p:cNvPr id="99" name="Google Shape;99;p19"/>
          <p:cNvSpPr txBox="1">
            <a:spLocks noGrp="1"/>
          </p:cNvSpPr>
          <p:nvPr>
            <p:ph type="body" idx="1"/>
          </p:nvPr>
        </p:nvSpPr>
        <p:spPr>
          <a:xfrm>
            <a:off x="311700" y="1273800"/>
            <a:ext cx="8520600" cy="942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Makine Öğrenimi, bilgisayarları verilerden öğrenebilmeleri için programlama bilimidir (ve sanatıdır).</a:t>
            </a:r>
            <a:endParaRPr/>
          </a:p>
        </p:txBody>
      </p:sp>
      <p:pic>
        <p:nvPicPr>
          <p:cNvPr id="100" name="Google Shape;100;p19"/>
          <p:cNvPicPr preferRelativeResize="0"/>
          <p:nvPr/>
        </p:nvPicPr>
        <p:blipFill>
          <a:blip r:embed="rId3">
            <a:alphaModFix/>
          </a:blip>
          <a:stretch>
            <a:fillRect/>
          </a:stretch>
        </p:blipFill>
        <p:spPr>
          <a:xfrm>
            <a:off x="384975" y="1902650"/>
            <a:ext cx="4267200" cy="2408903"/>
          </a:xfrm>
          <a:prstGeom prst="rect">
            <a:avLst/>
          </a:prstGeom>
          <a:noFill/>
          <a:ln>
            <a:noFill/>
          </a:ln>
        </p:spPr>
      </p:pic>
      <p:sp>
        <p:nvSpPr>
          <p:cNvPr id="101" name="Google Shape;101;p19"/>
          <p:cNvSpPr txBox="1"/>
          <p:nvPr/>
        </p:nvSpPr>
        <p:spPr>
          <a:xfrm>
            <a:off x="4908575" y="2355600"/>
            <a:ext cx="3975000" cy="150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tr" sz="1700" i="1">
                <a:solidFill>
                  <a:schemeClr val="dk2"/>
                </a:solidFill>
                <a:latin typeface="Century"/>
                <a:ea typeface="Century"/>
                <a:cs typeface="Century"/>
                <a:sym typeface="Century"/>
              </a:rPr>
              <a:t>Makine Öğrenimi bilgisayarlara açıkça programlanmadan öğrenme yeteneği veren çalışma alanıdır. </a:t>
            </a:r>
            <a:endParaRPr sz="1700" i="1">
              <a:solidFill>
                <a:schemeClr val="dk2"/>
              </a:solidFill>
              <a:latin typeface="Century"/>
              <a:ea typeface="Century"/>
              <a:cs typeface="Century"/>
              <a:sym typeface="Century"/>
            </a:endParaRPr>
          </a:p>
          <a:p>
            <a:pPr marL="1371600" lvl="0" indent="0" algn="l" rtl="0">
              <a:lnSpc>
                <a:spcPct val="115000"/>
              </a:lnSpc>
              <a:spcBef>
                <a:spcPts val="1200"/>
              </a:spcBef>
              <a:spcAft>
                <a:spcPts val="1200"/>
              </a:spcAft>
              <a:buClr>
                <a:schemeClr val="dk1"/>
              </a:buClr>
              <a:buSzPts val="1100"/>
              <a:buFont typeface="Arial"/>
              <a:buNone/>
            </a:pPr>
            <a:r>
              <a:rPr lang="tr" sz="1700" i="1">
                <a:solidFill>
                  <a:schemeClr val="dk2"/>
                </a:solidFill>
                <a:latin typeface="Century"/>
                <a:ea typeface="Century"/>
                <a:cs typeface="Century"/>
                <a:sym typeface="Century"/>
              </a:rPr>
              <a:t>—Arthur Samuel, 1959</a:t>
            </a:r>
            <a:endParaRPr sz="1700">
              <a:latin typeface="Century"/>
              <a:ea typeface="Century"/>
              <a:cs typeface="Century"/>
              <a:sym typeface="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Engellemek İçin Neler Yapılabilir?</a:t>
            </a:r>
            <a:endParaRPr/>
          </a:p>
        </p:txBody>
      </p:sp>
      <p:sp>
        <p:nvSpPr>
          <p:cNvPr id="252" name="Google Shape;252;p44"/>
          <p:cNvSpPr txBox="1">
            <a:spLocks noGrp="1"/>
          </p:cNvSpPr>
          <p:nvPr>
            <p:ph type="body" idx="1"/>
          </p:nvPr>
        </p:nvSpPr>
        <p:spPr>
          <a:xfrm>
            <a:off x="311700" y="1152475"/>
            <a:ext cx="3999900" cy="3191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tr" u="sng"/>
              <a:t>Underfitting</a:t>
            </a:r>
            <a:endParaRPr u="sng"/>
          </a:p>
          <a:p>
            <a:pPr marL="0" lvl="0" indent="0" algn="l" rtl="0">
              <a:spcBef>
                <a:spcPts val="1200"/>
              </a:spcBef>
              <a:spcAft>
                <a:spcPts val="0"/>
              </a:spcAft>
              <a:buNone/>
            </a:pPr>
            <a:r>
              <a:rPr lang="tr"/>
              <a:t>1.   Yeni feature değerleri veya katmanlar eklenerek modelin karmaşıklığı arttırılabilir</a:t>
            </a:r>
            <a:endParaRPr/>
          </a:p>
          <a:p>
            <a:pPr marL="0" lvl="0" indent="0" algn="l" rtl="0">
              <a:spcBef>
                <a:spcPts val="1200"/>
              </a:spcBef>
              <a:spcAft>
                <a:spcPts val="0"/>
              </a:spcAft>
              <a:buNone/>
            </a:pPr>
            <a:r>
              <a:rPr lang="tr"/>
              <a:t>2.   Veriden gürültü temizlenebilir</a:t>
            </a:r>
            <a:endParaRPr/>
          </a:p>
          <a:p>
            <a:pPr marL="0" lvl="0" indent="0" algn="l" rtl="0">
              <a:spcBef>
                <a:spcPts val="1200"/>
              </a:spcBef>
              <a:spcAft>
                <a:spcPts val="0"/>
              </a:spcAft>
              <a:buNone/>
            </a:pPr>
            <a:r>
              <a:rPr lang="tr"/>
              <a:t>3.   Eğitim sırasında epoch sayısı arttırılabilir</a:t>
            </a:r>
            <a:endParaRPr/>
          </a:p>
          <a:p>
            <a:pPr marL="0" lvl="0" indent="0" algn="l" rtl="0">
              <a:spcBef>
                <a:spcPts val="1200"/>
              </a:spcBef>
              <a:spcAft>
                <a:spcPts val="0"/>
              </a:spcAft>
              <a:buNone/>
            </a:pPr>
            <a:r>
              <a:rPr lang="tr"/>
              <a:t>4.   Daha iyi feature değerleri verilebilir (Feature Engineering)</a:t>
            </a:r>
            <a:endParaRPr/>
          </a:p>
          <a:p>
            <a:pPr marL="0" lvl="0" indent="0" algn="l" rtl="0">
              <a:spcBef>
                <a:spcPts val="1200"/>
              </a:spcBef>
              <a:spcAft>
                <a:spcPts val="1200"/>
              </a:spcAft>
              <a:buNone/>
            </a:pPr>
            <a:r>
              <a:rPr lang="tr"/>
              <a:t>5.  Modeli sınırlandıran değerler azaltılabilir (örneğin regülarizasyon parametresi)</a:t>
            </a:r>
            <a:endParaRPr/>
          </a:p>
        </p:txBody>
      </p:sp>
      <p:sp>
        <p:nvSpPr>
          <p:cNvPr id="253" name="Google Shape;253;p44"/>
          <p:cNvSpPr txBox="1">
            <a:spLocks noGrp="1"/>
          </p:cNvSpPr>
          <p:nvPr>
            <p:ph type="body" idx="2"/>
          </p:nvPr>
        </p:nvSpPr>
        <p:spPr>
          <a:xfrm>
            <a:off x="4832400" y="1152475"/>
            <a:ext cx="3999900" cy="295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u="sng"/>
              <a:t>Overfitting</a:t>
            </a:r>
            <a:endParaRPr u="sng"/>
          </a:p>
          <a:p>
            <a:pPr marL="0" lvl="0" indent="0" algn="l" rtl="0">
              <a:spcBef>
                <a:spcPts val="1200"/>
              </a:spcBef>
              <a:spcAft>
                <a:spcPts val="0"/>
              </a:spcAft>
              <a:buNone/>
            </a:pPr>
            <a:r>
              <a:rPr lang="tr"/>
              <a:t>1.   Eğitim verisi arttırılabilir</a:t>
            </a:r>
            <a:endParaRPr/>
          </a:p>
          <a:p>
            <a:pPr marL="0" lvl="0" indent="0" algn="l" rtl="0">
              <a:spcBef>
                <a:spcPts val="1200"/>
              </a:spcBef>
              <a:spcAft>
                <a:spcPts val="0"/>
              </a:spcAft>
              <a:buNone/>
            </a:pPr>
            <a:r>
              <a:rPr lang="tr"/>
              <a:t>2.   Modelin karmaşıklığı azaltılabilir</a:t>
            </a:r>
            <a:endParaRPr/>
          </a:p>
          <a:p>
            <a:pPr marL="0" lvl="0" indent="0" algn="l" rtl="0">
              <a:spcBef>
                <a:spcPts val="1200"/>
              </a:spcBef>
              <a:spcAft>
                <a:spcPts val="0"/>
              </a:spcAft>
              <a:buNone/>
            </a:pPr>
            <a:r>
              <a:rPr lang="tr"/>
              <a:t>3.   Eğitim sırasında erken durdurma (early stopping) yapılabilir</a:t>
            </a:r>
            <a:endParaRPr/>
          </a:p>
          <a:p>
            <a:pPr marL="0" lvl="0" indent="0" algn="l" rtl="0">
              <a:spcBef>
                <a:spcPts val="1200"/>
              </a:spcBef>
              <a:spcAft>
                <a:spcPts val="0"/>
              </a:spcAft>
              <a:buNone/>
            </a:pPr>
            <a:r>
              <a:rPr lang="tr"/>
              <a:t>4.   Regularizasyon uygulanabilir</a:t>
            </a:r>
            <a:endParaRPr/>
          </a:p>
          <a:p>
            <a:pPr marL="0" lvl="0" indent="0" algn="l" rtl="0">
              <a:spcBef>
                <a:spcPts val="1200"/>
              </a:spcBef>
              <a:spcAft>
                <a:spcPts val="1200"/>
              </a:spcAft>
              <a:buNone/>
            </a:pPr>
            <a:endParaRPr>
              <a:solidFill>
                <a:srgbClr val="FF0000"/>
              </a:solidFill>
            </a:endParaRPr>
          </a:p>
        </p:txBody>
      </p:sp>
      <p:sp>
        <p:nvSpPr>
          <p:cNvPr id="254" name="Google Shape;254;p44"/>
          <p:cNvSpPr txBox="1"/>
          <p:nvPr/>
        </p:nvSpPr>
        <p:spPr>
          <a:xfrm>
            <a:off x="342900" y="3705525"/>
            <a:ext cx="4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a:ea typeface="Century"/>
              <a:cs typeface="Century"/>
              <a:sym typeface="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1000"/>
                                        <p:tgtEl>
                                          <p:spTgt spid="2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fade">
                                      <p:cBhvr>
                                        <p:cTn id="12"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Hata Azaltma Yöntemleri</a:t>
            </a:r>
            <a:endParaRPr/>
          </a:p>
        </p:txBody>
      </p:sp>
      <p:sp>
        <p:nvSpPr>
          <p:cNvPr id="260" name="Google Shape;260;p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endParaRPr sz="2032"/>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Verimizi Eğitim-Test-Validasyon Olarak Ayırmak</a:t>
            </a:r>
            <a:endParaRPr/>
          </a:p>
        </p:txBody>
      </p:sp>
      <p:sp>
        <p:nvSpPr>
          <p:cNvPr id="266" name="Google Shape;266;p46"/>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fontScale="92500" lnSpcReduction="20000"/>
          </a:bodyPr>
          <a:lstStyle/>
          <a:p>
            <a:pPr marL="457200" lvl="0" indent="-317500" algn="l" rtl="0">
              <a:spcBef>
                <a:spcPts val="0"/>
              </a:spcBef>
              <a:spcAft>
                <a:spcPts val="0"/>
              </a:spcAft>
              <a:buSzPts val="1400"/>
              <a:buAutoNum type="arabicPeriod"/>
            </a:pPr>
            <a:r>
              <a:rPr lang="tr"/>
              <a:t>Elimizdeki veri modelimize eğitim için gönderilir. Modelimiz elindeki veriyi öğrenir ve öğrendiği verinin üstünden tekrar tekrar geçerek kendisini geliştirir </a:t>
            </a:r>
            <a:r>
              <a:rPr lang="tr" i="1">
                <a:solidFill>
                  <a:schemeClr val="dk2"/>
                </a:solidFill>
              </a:rPr>
              <a:t>(forward-backward prop.)</a:t>
            </a:r>
            <a:endParaRPr i="1">
              <a:solidFill>
                <a:schemeClr val="dk2"/>
              </a:solidFill>
            </a:endParaRPr>
          </a:p>
          <a:p>
            <a:pPr marL="457200" lvl="0" indent="-317500" algn="l" rtl="0">
              <a:spcBef>
                <a:spcPts val="1000"/>
              </a:spcBef>
              <a:spcAft>
                <a:spcPts val="0"/>
              </a:spcAft>
              <a:buSzPts val="1400"/>
              <a:buAutoNum type="arabicPeriod"/>
            </a:pPr>
            <a:r>
              <a:rPr lang="tr"/>
              <a:t>Eğitim tamamen bittikten sonra model kendini skorlayabilmek için öğrenimde kullandığı veri ile kendini ölçer</a:t>
            </a:r>
            <a:endParaRPr/>
          </a:p>
          <a:p>
            <a:pPr marL="457200" lvl="0" indent="-317500" algn="l" rtl="0">
              <a:spcBef>
                <a:spcPts val="1000"/>
              </a:spcBef>
              <a:spcAft>
                <a:spcPts val="0"/>
              </a:spcAft>
              <a:buSzPts val="1400"/>
              <a:buAutoNum type="arabicPeriod"/>
            </a:pPr>
            <a:r>
              <a:rPr lang="tr"/>
              <a:t>Eğer skor yüksek çıkarsa modelimiz başarılı demektir</a:t>
            </a:r>
            <a:endParaRPr/>
          </a:p>
          <a:p>
            <a:pPr marL="457200" lvl="0" indent="-317500" algn="l" rtl="0">
              <a:spcBef>
                <a:spcPts val="1000"/>
              </a:spcBef>
              <a:spcAft>
                <a:spcPts val="1000"/>
              </a:spcAft>
              <a:buSzPts val="1400"/>
              <a:buAutoNum type="arabicPeriod"/>
            </a:pPr>
            <a:r>
              <a:rPr lang="tr"/>
              <a:t>Modele eğitim için verilen veri arasında bulunmayan bir veri verildiğinde modelin aslında iddia ettiği kadar başarılı tahminle yapamadığını görülebilir</a:t>
            </a:r>
            <a:endParaRPr/>
          </a:p>
        </p:txBody>
      </p:sp>
      <p:pic>
        <p:nvPicPr>
          <p:cNvPr id="267" name="Google Shape;267;p46"/>
          <p:cNvPicPr preferRelativeResize="0"/>
          <p:nvPr/>
        </p:nvPicPr>
        <p:blipFill>
          <a:blip r:embed="rId3">
            <a:alphaModFix/>
          </a:blip>
          <a:stretch>
            <a:fillRect/>
          </a:stretch>
        </p:blipFill>
        <p:spPr>
          <a:xfrm>
            <a:off x="8680900" y="4466250"/>
            <a:ext cx="463100" cy="463100"/>
          </a:xfrm>
          <a:prstGeom prst="rect">
            <a:avLst/>
          </a:prstGeom>
          <a:noFill/>
          <a:ln>
            <a:noFill/>
          </a:ln>
        </p:spPr>
      </p:pic>
      <p:pic>
        <p:nvPicPr>
          <p:cNvPr id="268" name="Google Shape;268;p46"/>
          <p:cNvPicPr preferRelativeResize="0"/>
          <p:nvPr/>
        </p:nvPicPr>
        <p:blipFill>
          <a:blip r:embed="rId4">
            <a:alphaModFix/>
          </a:blip>
          <a:stretch>
            <a:fillRect/>
          </a:stretch>
        </p:blipFill>
        <p:spPr>
          <a:xfrm>
            <a:off x="4724400" y="1372575"/>
            <a:ext cx="4267199" cy="23983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xEl>
                                              <p:pRg st="0" end="0"/>
                                            </p:txEl>
                                          </p:spTgt>
                                        </p:tgtEl>
                                        <p:attrNameLst>
                                          <p:attrName>style.visibility</p:attrName>
                                        </p:attrNameLst>
                                      </p:cBhvr>
                                      <p:to>
                                        <p:strVal val="visible"/>
                                      </p:to>
                                    </p:set>
                                    <p:animEffect transition="in" filter="fade">
                                      <p:cBhvr>
                                        <p:cTn id="7" dur="1000"/>
                                        <p:tgtEl>
                                          <p:spTgt spid="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xEl>
                                              <p:pRg st="1" end="1"/>
                                            </p:txEl>
                                          </p:spTgt>
                                        </p:tgtEl>
                                        <p:attrNameLst>
                                          <p:attrName>style.visibility</p:attrName>
                                        </p:attrNameLst>
                                      </p:cBhvr>
                                      <p:to>
                                        <p:strVal val="visible"/>
                                      </p:to>
                                    </p:set>
                                    <p:animEffect transition="in" filter="fade">
                                      <p:cBhvr>
                                        <p:cTn id="12" dur="1000"/>
                                        <p:tgtEl>
                                          <p:spTgt spid="2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
                                            <p:txEl>
                                              <p:pRg st="2" end="2"/>
                                            </p:txEl>
                                          </p:spTgt>
                                        </p:tgtEl>
                                        <p:attrNameLst>
                                          <p:attrName>style.visibility</p:attrName>
                                        </p:attrNameLst>
                                      </p:cBhvr>
                                      <p:to>
                                        <p:strVal val="visible"/>
                                      </p:to>
                                    </p:set>
                                    <p:animEffect transition="in" filter="fade">
                                      <p:cBhvr>
                                        <p:cTn id="17" dur="1000"/>
                                        <p:tgtEl>
                                          <p:spTgt spid="2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
                                            <p:txEl>
                                              <p:pRg st="3" end="3"/>
                                            </p:txEl>
                                          </p:spTgt>
                                        </p:tgtEl>
                                        <p:attrNameLst>
                                          <p:attrName>style.visibility</p:attrName>
                                        </p:attrNameLst>
                                      </p:cBhvr>
                                      <p:to>
                                        <p:strVal val="visible"/>
                                      </p:to>
                                    </p:set>
                                    <p:animEffect transition="in" filter="fade">
                                      <p:cBhvr>
                                        <p:cTn id="22" dur="1000"/>
                                        <p:tgtEl>
                                          <p:spTgt spid="2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Erken Durdurma (Early Stopping)</a:t>
            </a:r>
            <a:endParaRPr/>
          </a:p>
        </p:txBody>
      </p:sp>
      <p:sp>
        <p:nvSpPr>
          <p:cNvPr id="274" name="Google Shape;274;p47"/>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fontScale="92500" lnSpcReduction="20000"/>
          </a:bodyPr>
          <a:lstStyle/>
          <a:p>
            <a:pPr marL="457200" lvl="0" indent="-310832" algn="l" rtl="0">
              <a:spcBef>
                <a:spcPts val="0"/>
              </a:spcBef>
              <a:spcAft>
                <a:spcPts val="0"/>
              </a:spcAft>
              <a:buSzPct val="100000"/>
              <a:buAutoNum type="arabicPeriod"/>
            </a:pPr>
            <a:r>
              <a:rPr lang="tr"/>
              <a:t>Gradient Descent gibi yinelemeli öğrenme algoritmalarını düzenli hale getirmenin çok farklı bir yolu, doğrulama hatası </a:t>
            </a:r>
            <a:r>
              <a:rPr lang="tr">
                <a:highlight>
                  <a:srgbClr val="C9DAF8"/>
                </a:highlight>
              </a:rPr>
              <a:t>minimuma </a:t>
            </a:r>
            <a:r>
              <a:rPr lang="tr"/>
              <a:t>ulaşır ulaşmaz eğitimi durdurmaktır</a:t>
            </a:r>
            <a:endParaRPr/>
          </a:p>
          <a:p>
            <a:pPr marL="457200" lvl="0" indent="-310832" algn="l" rtl="0">
              <a:spcBef>
                <a:spcPts val="1000"/>
              </a:spcBef>
              <a:spcAft>
                <a:spcPts val="0"/>
              </a:spcAft>
              <a:buSzPct val="100000"/>
              <a:buAutoNum type="arabicPeriod"/>
            </a:pPr>
            <a:r>
              <a:rPr lang="tr"/>
              <a:t>2018 Turing Ödülü'nü Yoshua Bengio ve Yann LeCun'la birlikte almaya hak kazanmış Geoffrey Hinton'ın "</a:t>
            </a:r>
            <a:r>
              <a:rPr lang="tr">
                <a:highlight>
                  <a:srgbClr val="C9DAF8"/>
                </a:highlight>
              </a:rPr>
              <a:t>No Free Lunch Theorem</a:t>
            </a:r>
            <a:r>
              <a:rPr lang="tr"/>
              <a:t>" dediği basit ve etkili bir düzenleme tekniğidir</a:t>
            </a:r>
            <a:endParaRPr/>
          </a:p>
          <a:p>
            <a:pPr marL="457200" lvl="0" indent="-310832" algn="l" rtl="0">
              <a:spcBef>
                <a:spcPts val="1000"/>
              </a:spcBef>
              <a:spcAft>
                <a:spcPts val="1000"/>
              </a:spcAft>
              <a:buSzPct val="100000"/>
              <a:buAutoNum type="arabicPeriod"/>
            </a:pPr>
            <a:r>
              <a:rPr lang="tr"/>
              <a:t>Minimum bir hata değeri belirlenir ve validasyon seti hatası bu sınırın altına indiğinde veya sınıra eşit olduğunda n kadar daha iterasyon gerçekleşir. Eğer performansımız iyileşmezse hata değerimiz en iyi noktaya geri döner ve eğitim durur </a:t>
            </a:r>
            <a:r>
              <a:rPr lang="tr" i="1">
                <a:solidFill>
                  <a:schemeClr val="dk2"/>
                </a:solidFill>
              </a:rPr>
              <a:t>(callback)</a:t>
            </a:r>
            <a:endParaRPr/>
          </a:p>
        </p:txBody>
      </p:sp>
      <p:pic>
        <p:nvPicPr>
          <p:cNvPr id="275" name="Google Shape;275;p47"/>
          <p:cNvPicPr preferRelativeResize="0"/>
          <p:nvPr/>
        </p:nvPicPr>
        <p:blipFill rotWithShape="1">
          <a:blip r:embed="rId3">
            <a:alphaModFix/>
          </a:blip>
          <a:srcRect l="6829"/>
          <a:stretch/>
        </p:blipFill>
        <p:spPr>
          <a:xfrm>
            <a:off x="4859800" y="1884925"/>
            <a:ext cx="4061326" cy="2022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animEffect transition="in" filter="fade">
                                      <p:cBhvr>
                                        <p:cTn id="7" dur="1000"/>
                                        <p:tgtEl>
                                          <p:spTgt spid="2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
                                            <p:txEl>
                                              <p:pRg st="1" end="1"/>
                                            </p:txEl>
                                          </p:spTgt>
                                        </p:tgtEl>
                                        <p:attrNameLst>
                                          <p:attrName>style.visibility</p:attrName>
                                        </p:attrNameLst>
                                      </p:cBhvr>
                                      <p:to>
                                        <p:strVal val="visible"/>
                                      </p:to>
                                    </p:set>
                                    <p:animEffect transition="in" filter="fade">
                                      <p:cBhvr>
                                        <p:cTn id="12" dur="1000"/>
                                        <p:tgtEl>
                                          <p:spTgt spid="2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
                                            <p:txEl>
                                              <p:pRg st="2" end="2"/>
                                            </p:txEl>
                                          </p:spTgt>
                                        </p:tgtEl>
                                        <p:attrNameLst>
                                          <p:attrName>style.visibility</p:attrName>
                                        </p:attrNameLst>
                                      </p:cBhvr>
                                      <p:to>
                                        <p:strVal val="visible"/>
                                      </p:to>
                                    </p:set>
                                    <p:animEffect transition="in" filter="fade">
                                      <p:cBhvr>
                                        <p:cTn id="17" dur="1000"/>
                                        <p:tgtEl>
                                          <p:spTgt spid="2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Gradient Descent Algoritması</a:t>
            </a:r>
            <a:endParaRPr/>
          </a:p>
        </p:txBody>
      </p:sp>
      <p:sp>
        <p:nvSpPr>
          <p:cNvPr id="281" name="Google Shape;281;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Gradient Descent'in genel fikri, bir maliyet fonksiyonunu en aza indirmek için ağırlıkları </a:t>
            </a:r>
            <a:r>
              <a:rPr lang="tr">
                <a:highlight>
                  <a:srgbClr val="C9DAF8"/>
                </a:highlight>
              </a:rPr>
              <a:t>yinelemeli</a:t>
            </a:r>
            <a:r>
              <a:rPr lang="tr"/>
              <a:t> olarak ayarlamaktır. Bu işlemi hata değeri lokal minimuma yakınsayana kadar yapar.</a:t>
            </a:r>
            <a:endParaRPr/>
          </a:p>
          <a:p>
            <a:pPr marL="0" lvl="0" indent="0" algn="l" rtl="0">
              <a:spcBef>
                <a:spcPts val="1000"/>
              </a:spcBef>
              <a:spcAft>
                <a:spcPts val="0"/>
              </a:spcAft>
              <a:buNone/>
            </a:pPr>
            <a:r>
              <a:rPr lang="tr"/>
              <a:t>Gradient Descent tam olarak bunu yapar: θ parametre vektörüne göre hata fonksiyonunun yerel gradyanını ölçer ve azalan gradyan yönünde gider. Gradyan sıfır olduğunda, en optimum ağırlık değeri bulunmuş olur</a:t>
            </a:r>
            <a:endParaRPr/>
          </a:p>
          <a:p>
            <a:pPr marL="0" lvl="0" indent="0" algn="l" rtl="0">
              <a:spcBef>
                <a:spcPts val="1000"/>
              </a:spcBef>
              <a:spcAft>
                <a:spcPts val="0"/>
              </a:spcAft>
              <a:buNone/>
            </a:pPr>
            <a:endParaRPr/>
          </a:p>
          <a:p>
            <a:pPr marL="0" lvl="0" indent="0" algn="l" rtl="0">
              <a:spcBef>
                <a:spcPts val="1200"/>
              </a:spcBef>
              <a:spcAft>
                <a:spcPts val="1200"/>
              </a:spcAft>
              <a:buNone/>
            </a:pPr>
            <a:endParaRPr>
              <a:solidFill>
                <a:srgbClr val="FF0000"/>
              </a:solidFill>
            </a:endParaRPr>
          </a:p>
        </p:txBody>
      </p:sp>
      <p:pic>
        <p:nvPicPr>
          <p:cNvPr id="282" name="Google Shape;282;p48"/>
          <p:cNvPicPr preferRelativeResize="0"/>
          <p:nvPr/>
        </p:nvPicPr>
        <p:blipFill>
          <a:blip r:embed="rId3">
            <a:alphaModFix/>
          </a:blip>
          <a:stretch>
            <a:fillRect/>
          </a:stretch>
        </p:blipFill>
        <p:spPr>
          <a:xfrm>
            <a:off x="462475" y="3046175"/>
            <a:ext cx="2822824" cy="1351775"/>
          </a:xfrm>
          <a:prstGeom prst="rect">
            <a:avLst/>
          </a:prstGeom>
          <a:noFill/>
          <a:ln>
            <a:noFill/>
          </a:ln>
        </p:spPr>
      </p:pic>
      <p:pic>
        <p:nvPicPr>
          <p:cNvPr id="283" name="Google Shape;283;p48"/>
          <p:cNvPicPr preferRelativeResize="0"/>
          <p:nvPr/>
        </p:nvPicPr>
        <p:blipFill>
          <a:blip r:embed="rId4">
            <a:alphaModFix/>
          </a:blip>
          <a:stretch>
            <a:fillRect/>
          </a:stretch>
        </p:blipFill>
        <p:spPr>
          <a:xfrm>
            <a:off x="5858693" y="3024262"/>
            <a:ext cx="2822832" cy="1395576"/>
          </a:xfrm>
          <a:prstGeom prst="rect">
            <a:avLst/>
          </a:prstGeom>
          <a:noFill/>
          <a:ln>
            <a:noFill/>
          </a:ln>
        </p:spPr>
      </p:pic>
      <p:pic>
        <p:nvPicPr>
          <p:cNvPr id="284" name="Google Shape;284;p48"/>
          <p:cNvPicPr preferRelativeResize="0"/>
          <p:nvPr/>
        </p:nvPicPr>
        <p:blipFill>
          <a:blip r:embed="rId5">
            <a:alphaModFix/>
          </a:blip>
          <a:stretch>
            <a:fillRect/>
          </a:stretch>
        </p:blipFill>
        <p:spPr>
          <a:xfrm>
            <a:off x="3362088" y="3099300"/>
            <a:ext cx="2419825" cy="124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animEffect transition="in" filter="fade">
                                      <p:cBhvr>
                                        <p:cTn id="7" dur="1000"/>
                                        <p:tgtEl>
                                          <p:spTgt spid="2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
                                            <p:txEl>
                                              <p:pRg st="1" end="1"/>
                                            </p:txEl>
                                          </p:spTgt>
                                        </p:tgtEl>
                                        <p:attrNameLst>
                                          <p:attrName>style.visibility</p:attrName>
                                        </p:attrNameLst>
                                      </p:cBhvr>
                                      <p:to>
                                        <p:strVal val="visible"/>
                                      </p:to>
                                    </p:set>
                                    <p:animEffect transition="in" filter="fade">
                                      <p:cBhvr>
                                        <p:cTn id="12" dur="1000"/>
                                        <p:tgtEl>
                                          <p:spTgt spid="2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1">
                                            <p:txEl>
                                              <p:pRg st="2" end="2"/>
                                            </p:txEl>
                                          </p:spTgt>
                                        </p:tgtEl>
                                        <p:attrNameLst>
                                          <p:attrName>style.visibility</p:attrName>
                                        </p:attrNameLst>
                                      </p:cBhvr>
                                      <p:to>
                                        <p:strVal val="visible"/>
                                      </p:to>
                                    </p:set>
                                    <p:animEffect transition="in" filter="fade">
                                      <p:cBhvr>
                                        <p:cTn id="17" dur="1000"/>
                                        <p:tgtEl>
                                          <p:spTgt spid="2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1">
                                            <p:txEl>
                                              <p:pRg st="3" end="3"/>
                                            </p:txEl>
                                          </p:spTgt>
                                        </p:tgtEl>
                                        <p:attrNameLst>
                                          <p:attrName>style.visibility</p:attrName>
                                        </p:attrNameLst>
                                      </p:cBhvr>
                                      <p:to>
                                        <p:strVal val="visible"/>
                                      </p:to>
                                    </p:set>
                                    <p:animEffect transition="in" filter="fade">
                                      <p:cBhvr>
                                        <p:cTn id="22" dur="1000"/>
                                        <p:tgtEl>
                                          <p:spTgt spid="28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tr"/>
              <a:t>Tüm cost functionlar convex şeklinde değildir, bu da algoritmanın lokal minimuma yakınsamasına sebep olur</a:t>
            </a:r>
            <a:endParaRPr/>
          </a:p>
          <a:p>
            <a:pPr marL="457200" lvl="0" indent="-317500" algn="l" rtl="0">
              <a:spcBef>
                <a:spcPts val="1000"/>
              </a:spcBef>
              <a:spcAft>
                <a:spcPts val="0"/>
              </a:spcAft>
              <a:buSzPts val="1400"/>
              <a:buChar char="●"/>
            </a:pPr>
            <a:r>
              <a:rPr lang="tr"/>
              <a:t>MSE ve MAE gibi cost functionlar convex şeklindedir. Bu sayede sadece bir global minimum olduğundan emin olabiliriz</a:t>
            </a:r>
            <a:endParaRPr/>
          </a:p>
          <a:p>
            <a:pPr marL="0" lvl="0" indent="0" algn="l" rtl="0">
              <a:spcBef>
                <a:spcPts val="1000"/>
              </a:spcBef>
              <a:spcAft>
                <a:spcPts val="0"/>
              </a:spcAft>
              <a:buNone/>
            </a:pPr>
            <a:endParaRPr/>
          </a:p>
          <a:p>
            <a:pPr marL="0" lvl="0" indent="0" algn="l" rtl="0">
              <a:spcBef>
                <a:spcPts val="1200"/>
              </a:spcBef>
              <a:spcAft>
                <a:spcPts val="1200"/>
              </a:spcAft>
              <a:buNone/>
            </a:pPr>
            <a:r>
              <a:rPr lang="tr">
                <a:solidFill>
                  <a:schemeClr val="dk2"/>
                </a:solidFill>
              </a:rPr>
              <a:t>✯ </a:t>
            </a:r>
            <a:r>
              <a:rPr lang="tr" sz="1300">
                <a:solidFill>
                  <a:schemeClr val="dk2"/>
                </a:solidFill>
              </a:rPr>
              <a:t>Gradient Descent kullanırken, tüm featureların benzer bir scale’e sahip olduğundan emin olmalısınız. (örneğin, Scikit-Learn'in StandartScaler sınıfını kullanarak) yoksa yakınsaması çok daha uzun sürer</a:t>
            </a:r>
            <a:endParaRPr sz="1300">
              <a:solidFill>
                <a:schemeClr val="dk2"/>
              </a:solidFill>
            </a:endParaRPr>
          </a:p>
        </p:txBody>
      </p:sp>
      <p:sp>
        <p:nvSpPr>
          <p:cNvPr id="290" name="Google Shape;29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Gradient Descent Algoritması</a:t>
            </a:r>
            <a:endParaRPr/>
          </a:p>
        </p:txBody>
      </p:sp>
      <p:pic>
        <p:nvPicPr>
          <p:cNvPr id="291" name="Google Shape;291;p49"/>
          <p:cNvPicPr preferRelativeResize="0"/>
          <p:nvPr/>
        </p:nvPicPr>
        <p:blipFill>
          <a:blip r:embed="rId3">
            <a:alphaModFix/>
          </a:blip>
          <a:stretch>
            <a:fillRect/>
          </a:stretch>
        </p:blipFill>
        <p:spPr>
          <a:xfrm>
            <a:off x="5232526" y="1833475"/>
            <a:ext cx="3599775" cy="205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Regülarizasyon</a:t>
            </a:r>
            <a:endParaRPr/>
          </a:p>
        </p:txBody>
      </p:sp>
      <p:sp>
        <p:nvSpPr>
          <p:cNvPr id="297" name="Google Shape;297;p50"/>
          <p:cNvSpPr txBox="1">
            <a:spLocks noGrp="1"/>
          </p:cNvSpPr>
          <p:nvPr>
            <p:ph type="body" idx="1"/>
          </p:nvPr>
        </p:nvSpPr>
        <p:spPr>
          <a:xfrm>
            <a:off x="311700" y="1152475"/>
            <a:ext cx="8520600" cy="3623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tr" b="1"/>
              <a:t>Regülarizasyon</a:t>
            </a:r>
            <a:r>
              <a:rPr lang="tr"/>
              <a:t>, bir </a:t>
            </a:r>
            <a:r>
              <a:rPr lang="tr">
                <a:highlight>
                  <a:srgbClr val="C9DAF8"/>
                </a:highlight>
              </a:rPr>
              <a:t>modeli basitleştirmek</a:t>
            </a:r>
            <a:r>
              <a:rPr lang="tr"/>
              <a:t> ve buna bağlı olarak </a:t>
            </a:r>
            <a:r>
              <a:rPr lang="tr" b="1">
                <a:highlight>
                  <a:srgbClr val="C9DAF8"/>
                </a:highlight>
              </a:rPr>
              <a:t>overfit’i önlemek</a:t>
            </a:r>
            <a:r>
              <a:rPr lang="tr"/>
              <a:t> amacıyla </a:t>
            </a:r>
            <a:r>
              <a:rPr lang="tr" b="1">
                <a:highlight>
                  <a:srgbClr val="C9DAF8"/>
                </a:highlight>
              </a:rPr>
              <a:t>kısıtlanma</a:t>
            </a:r>
            <a:r>
              <a:rPr lang="tr"/>
              <a:t> işlemidir. Bu sayede modelin görünmeyen veriler üzerindeki performansı iyileştirir. Bu yöntemde cost functiondaki ağırlıklar, regülarizasyon terimi olarak bilinen başka bir terim eklenerek güncellenir yani cezalandırılır.</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solidFill>
                <a:srgbClr val="FF0000"/>
              </a:solidFill>
            </a:endParaRPr>
          </a:p>
          <a:p>
            <a:pPr marL="0" lvl="0" indent="0" algn="l" rtl="0">
              <a:spcBef>
                <a:spcPts val="1200"/>
              </a:spcBef>
              <a:spcAft>
                <a:spcPts val="1200"/>
              </a:spcAft>
              <a:buClr>
                <a:schemeClr val="dk1"/>
              </a:buClr>
              <a:buSzPct val="78571"/>
              <a:buFont typeface="Arial"/>
              <a:buNone/>
            </a:pPr>
            <a:r>
              <a:rPr lang="tr">
                <a:solidFill>
                  <a:schemeClr val="dk2"/>
                </a:solidFill>
              </a:rPr>
              <a:t>✯ Öğrenme sırasında uygulanacak regülarizasyon miktarı bir </a:t>
            </a:r>
            <a:r>
              <a:rPr lang="tr" b="1">
                <a:solidFill>
                  <a:schemeClr val="dk2"/>
                </a:solidFill>
              </a:rPr>
              <a:t>regularization term (regülarizasyon parametresi)</a:t>
            </a:r>
            <a:r>
              <a:rPr lang="tr">
                <a:solidFill>
                  <a:schemeClr val="dk2"/>
                </a:solidFill>
              </a:rPr>
              <a:t> isimli hiper parametre ile kontrol edilebilir</a:t>
            </a:r>
            <a:endParaRPr>
              <a:solidFill>
                <a:schemeClr val="dk2"/>
              </a:solidFill>
            </a:endParaRPr>
          </a:p>
        </p:txBody>
      </p:sp>
      <p:pic>
        <p:nvPicPr>
          <p:cNvPr id="298" name="Google Shape;298;p50"/>
          <p:cNvPicPr preferRelativeResize="0"/>
          <p:nvPr/>
        </p:nvPicPr>
        <p:blipFill>
          <a:blip r:embed="rId3">
            <a:alphaModFix/>
          </a:blip>
          <a:stretch>
            <a:fillRect/>
          </a:stretch>
        </p:blipFill>
        <p:spPr>
          <a:xfrm>
            <a:off x="1536000" y="1939763"/>
            <a:ext cx="6071999" cy="20488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xEl>
                                              <p:pRg st="0" end="0"/>
                                            </p:txEl>
                                          </p:spTgt>
                                        </p:tgtEl>
                                        <p:attrNameLst>
                                          <p:attrName>style.visibility</p:attrName>
                                        </p:attrNameLst>
                                      </p:cBhvr>
                                      <p:to>
                                        <p:strVal val="visible"/>
                                      </p:to>
                                    </p:set>
                                    <p:animEffect transition="in" filter="fade">
                                      <p:cBhvr>
                                        <p:cTn id="7" dur="1000"/>
                                        <p:tgtEl>
                                          <p:spTgt spid="2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7">
                                            <p:txEl>
                                              <p:pRg st="1" end="1"/>
                                            </p:txEl>
                                          </p:spTgt>
                                        </p:tgtEl>
                                        <p:attrNameLst>
                                          <p:attrName>style.visibility</p:attrName>
                                        </p:attrNameLst>
                                      </p:cBhvr>
                                      <p:to>
                                        <p:strVal val="visible"/>
                                      </p:to>
                                    </p:set>
                                    <p:animEffect transition="in" filter="fade">
                                      <p:cBhvr>
                                        <p:cTn id="12" dur="1000"/>
                                        <p:tgtEl>
                                          <p:spTgt spid="2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7">
                                            <p:txEl>
                                              <p:pRg st="2" end="2"/>
                                            </p:txEl>
                                          </p:spTgt>
                                        </p:tgtEl>
                                        <p:attrNameLst>
                                          <p:attrName>style.visibility</p:attrName>
                                        </p:attrNameLst>
                                      </p:cBhvr>
                                      <p:to>
                                        <p:strVal val="visible"/>
                                      </p:to>
                                    </p:set>
                                    <p:animEffect transition="in" filter="fade">
                                      <p:cBhvr>
                                        <p:cTn id="17" dur="1000"/>
                                        <p:tgtEl>
                                          <p:spTgt spid="2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7">
                                            <p:txEl>
                                              <p:pRg st="3" end="3"/>
                                            </p:txEl>
                                          </p:spTgt>
                                        </p:tgtEl>
                                        <p:attrNameLst>
                                          <p:attrName>style.visibility</p:attrName>
                                        </p:attrNameLst>
                                      </p:cBhvr>
                                      <p:to>
                                        <p:strVal val="visible"/>
                                      </p:to>
                                    </p:set>
                                    <p:animEffect transition="in" filter="fade">
                                      <p:cBhvr>
                                        <p:cTn id="22" dur="1000"/>
                                        <p:tgtEl>
                                          <p:spTgt spid="2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7">
                                            <p:txEl>
                                              <p:pRg st="4" end="4"/>
                                            </p:txEl>
                                          </p:spTgt>
                                        </p:tgtEl>
                                        <p:attrNameLst>
                                          <p:attrName>style.visibility</p:attrName>
                                        </p:attrNameLst>
                                      </p:cBhvr>
                                      <p:to>
                                        <p:strVal val="visible"/>
                                      </p:to>
                                    </p:set>
                                    <p:animEffect transition="in" filter="fade">
                                      <p:cBhvr>
                                        <p:cTn id="27" dur="1000"/>
                                        <p:tgtEl>
                                          <p:spTgt spid="2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7">
                                            <p:txEl>
                                              <p:pRg st="5" end="5"/>
                                            </p:txEl>
                                          </p:spTgt>
                                        </p:tgtEl>
                                        <p:attrNameLst>
                                          <p:attrName>style.visibility</p:attrName>
                                        </p:attrNameLst>
                                      </p:cBhvr>
                                      <p:to>
                                        <p:strVal val="visible"/>
                                      </p:to>
                                    </p:set>
                                    <p:animEffect transition="in" filter="fade">
                                      <p:cBhvr>
                                        <p:cTn id="32" dur="1000"/>
                                        <p:tgtEl>
                                          <p:spTgt spid="2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7">
                                            <p:txEl>
                                              <p:pRg st="6" end="6"/>
                                            </p:txEl>
                                          </p:spTgt>
                                        </p:tgtEl>
                                        <p:attrNameLst>
                                          <p:attrName>style.visibility</p:attrName>
                                        </p:attrNameLst>
                                      </p:cBhvr>
                                      <p:to>
                                        <p:strVal val="visible"/>
                                      </p:to>
                                    </p:set>
                                    <p:animEffect transition="in" filter="fade">
                                      <p:cBhvr>
                                        <p:cTn id="37" dur="1000"/>
                                        <p:tgtEl>
                                          <p:spTgt spid="2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7">
                                            <p:txEl>
                                              <p:pRg st="7" end="7"/>
                                            </p:txEl>
                                          </p:spTgt>
                                        </p:tgtEl>
                                        <p:attrNameLst>
                                          <p:attrName>style.visibility</p:attrName>
                                        </p:attrNameLst>
                                      </p:cBhvr>
                                      <p:to>
                                        <p:strVal val="visible"/>
                                      </p:to>
                                    </p:set>
                                    <p:animEffect transition="in" filter="fade">
                                      <p:cBhvr>
                                        <p:cTn id="42" dur="1000"/>
                                        <p:tgtEl>
                                          <p:spTgt spid="2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Regülarizasyon</a:t>
            </a:r>
            <a:endParaRPr/>
          </a:p>
        </p:txBody>
      </p:sp>
      <p:sp>
        <p:nvSpPr>
          <p:cNvPr id="304" name="Google Shape;304;p51"/>
          <p:cNvSpPr txBox="1">
            <a:spLocks noGrp="1"/>
          </p:cNvSpPr>
          <p:nvPr>
            <p:ph type="body" idx="1"/>
          </p:nvPr>
        </p:nvSpPr>
        <p:spPr>
          <a:xfrm>
            <a:off x="311700" y="1152475"/>
            <a:ext cx="3999900" cy="3592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u="sng"/>
              <a:t>L1 Lasso</a:t>
            </a:r>
            <a:endParaRPr u="sng"/>
          </a:p>
          <a:p>
            <a:pPr marL="457200" lvl="0" indent="-317500" algn="l" rtl="0">
              <a:spcBef>
                <a:spcPts val="1200"/>
              </a:spcBef>
              <a:spcAft>
                <a:spcPts val="0"/>
              </a:spcAft>
              <a:buSzPts val="1400"/>
              <a:buChar char="●"/>
            </a:pPr>
            <a:r>
              <a:rPr lang="tr"/>
              <a:t>L1 Regülarizasyonda hata fonksiyonu, ağırlıkların mutlak değeri ile cezalandırılır</a:t>
            </a:r>
            <a:endParaRPr/>
          </a:p>
          <a:p>
            <a:pPr marL="457200" lvl="0" indent="-317500" algn="l" rtl="0">
              <a:spcBef>
                <a:spcPts val="1000"/>
              </a:spcBef>
              <a:spcAft>
                <a:spcPts val="0"/>
              </a:spcAft>
              <a:buSzPts val="1400"/>
              <a:buChar char="●"/>
            </a:pPr>
            <a:r>
              <a:rPr lang="tr"/>
              <a:t>L1'in türevi k'dir (değeri ağırlıktan bağımsız olan bir sabit)</a:t>
            </a:r>
            <a:endParaRPr/>
          </a:p>
          <a:p>
            <a:pPr marL="457200" lvl="0" indent="-317500" algn="l" rtl="0">
              <a:spcBef>
                <a:spcPts val="1000"/>
              </a:spcBef>
              <a:spcAft>
                <a:spcPts val="1000"/>
              </a:spcAft>
              <a:buSzPts val="1400"/>
              <a:buChar char="●"/>
            </a:pPr>
            <a:r>
              <a:rPr lang="tr"/>
              <a:t>L1'in türevini her seferinde ağırlıktan bir miktar sabit çıkaran bir kuvvettir</a:t>
            </a:r>
            <a:endParaRPr/>
          </a:p>
        </p:txBody>
      </p:sp>
      <p:sp>
        <p:nvSpPr>
          <p:cNvPr id="305" name="Google Shape;305;p51"/>
          <p:cNvSpPr txBox="1">
            <a:spLocks noGrp="1"/>
          </p:cNvSpPr>
          <p:nvPr>
            <p:ph type="body" idx="2"/>
          </p:nvPr>
        </p:nvSpPr>
        <p:spPr>
          <a:xfrm>
            <a:off x="4832400" y="1152475"/>
            <a:ext cx="3999900" cy="295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u="sng"/>
              <a:t>L2 Ridge</a:t>
            </a:r>
            <a:endParaRPr u="sng"/>
          </a:p>
          <a:p>
            <a:pPr marL="457200" lvl="0" indent="-317500" algn="l" rtl="0">
              <a:spcBef>
                <a:spcPts val="1000"/>
              </a:spcBef>
              <a:spcAft>
                <a:spcPts val="0"/>
              </a:spcAft>
              <a:buSzPts val="1400"/>
              <a:buChar char="●"/>
            </a:pPr>
            <a:r>
              <a:rPr lang="tr"/>
              <a:t>L2 Regülarizasyonda hata fonksiyonu, ağırlıkların karesi ile cezalandırılır</a:t>
            </a:r>
            <a:endParaRPr/>
          </a:p>
          <a:p>
            <a:pPr marL="457200" lvl="0" indent="-317500" algn="l" rtl="0">
              <a:spcBef>
                <a:spcPts val="1000"/>
              </a:spcBef>
              <a:spcAft>
                <a:spcPts val="0"/>
              </a:spcAft>
              <a:buSzPts val="1400"/>
              <a:buChar char="●"/>
            </a:pPr>
            <a:r>
              <a:rPr lang="tr"/>
              <a:t>L2'nin türevi 2 * ağırlıktır</a:t>
            </a:r>
            <a:endParaRPr/>
          </a:p>
          <a:p>
            <a:pPr marL="457200" lvl="0" indent="-317500" algn="l" rtl="0">
              <a:spcBef>
                <a:spcPts val="1000"/>
              </a:spcBef>
              <a:spcAft>
                <a:spcPts val="1000"/>
              </a:spcAft>
              <a:buSzPts val="1400"/>
              <a:buChar char="●"/>
            </a:pPr>
            <a:r>
              <a:rPr lang="tr"/>
              <a:t>L2'nin türevini her seferinde ağırlığın %x'ini kaldıran bir kuvvettir</a:t>
            </a:r>
            <a:endParaRPr/>
          </a:p>
        </p:txBody>
      </p:sp>
      <p:sp>
        <p:nvSpPr>
          <p:cNvPr id="306" name="Google Shape;306;p51"/>
          <p:cNvSpPr txBox="1"/>
          <p:nvPr/>
        </p:nvSpPr>
        <p:spPr>
          <a:xfrm>
            <a:off x="342900" y="3705525"/>
            <a:ext cx="4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a:ea typeface="Century"/>
              <a:cs typeface="Century"/>
              <a:sym typeface="Century"/>
            </a:endParaRPr>
          </a:p>
        </p:txBody>
      </p:sp>
      <p:pic>
        <p:nvPicPr>
          <p:cNvPr id="307" name="Google Shape;307;p51"/>
          <p:cNvPicPr preferRelativeResize="0"/>
          <p:nvPr/>
        </p:nvPicPr>
        <p:blipFill>
          <a:blip r:embed="rId3">
            <a:alphaModFix/>
          </a:blip>
          <a:stretch>
            <a:fillRect/>
          </a:stretch>
        </p:blipFill>
        <p:spPr>
          <a:xfrm>
            <a:off x="311700" y="3423388"/>
            <a:ext cx="3879451" cy="1470000"/>
          </a:xfrm>
          <a:prstGeom prst="rect">
            <a:avLst/>
          </a:prstGeom>
          <a:noFill/>
          <a:ln>
            <a:noFill/>
          </a:ln>
        </p:spPr>
      </p:pic>
      <p:pic>
        <p:nvPicPr>
          <p:cNvPr id="308" name="Google Shape;308;p51"/>
          <p:cNvPicPr preferRelativeResize="0"/>
          <p:nvPr/>
        </p:nvPicPr>
        <p:blipFill>
          <a:blip r:embed="rId4">
            <a:alphaModFix/>
          </a:blip>
          <a:stretch>
            <a:fillRect/>
          </a:stretch>
        </p:blipFill>
        <p:spPr>
          <a:xfrm>
            <a:off x="4904971" y="3399650"/>
            <a:ext cx="4004754" cy="1517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animEffect transition="in" filter="fade">
                                      <p:cBhvr>
                                        <p:cTn id="7" dur="1000"/>
                                        <p:tgtEl>
                                          <p:spTgt spid="3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xEl>
                                              <p:pRg st="1" end="1"/>
                                            </p:txEl>
                                          </p:spTgt>
                                        </p:tgtEl>
                                        <p:attrNameLst>
                                          <p:attrName>style.visibility</p:attrName>
                                        </p:attrNameLst>
                                      </p:cBhvr>
                                      <p:to>
                                        <p:strVal val="visible"/>
                                      </p:to>
                                    </p:set>
                                    <p:animEffect transition="in" filter="fade">
                                      <p:cBhvr>
                                        <p:cTn id="12" dur="1000"/>
                                        <p:tgtEl>
                                          <p:spTgt spid="3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4">
                                            <p:txEl>
                                              <p:pRg st="2" end="2"/>
                                            </p:txEl>
                                          </p:spTgt>
                                        </p:tgtEl>
                                        <p:attrNameLst>
                                          <p:attrName>style.visibility</p:attrName>
                                        </p:attrNameLst>
                                      </p:cBhvr>
                                      <p:to>
                                        <p:strVal val="visible"/>
                                      </p:to>
                                    </p:set>
                                    <p:animEffect transition="in" filter="fade">
                                      <p:cBhvr>
                                        <p:cTn id="17" dur="1000"/>
                                        <p:tgtEl>
                                          <p:spTgt spid="3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4">
                                            <p:txEl>
                                              <p:pRg st="3" end="3"/>
                                            </p:txEl>
                                          </p:spTgt>
                                        </p:tgtEl>
                                        <p:attrNameLst>
                                          <p:attrName>style.visibility</p:attrName>
                                        </p:attrNameLst>
                                      </p:cBhvr>
                                      <p:to>
                                        <p:strVal val="visible"/>
                                      </p:to>
                                    </p:set>
                                    <p:animEffect transition="in" filter="fade">
                                      <p:cBhvr>
                                        <p:cTn id="22" dur="1000"/>
                                        <p:tgtEl>
                                          <p:spTgt spid="3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5">
                                            <p:txEl>
                                              <p:pRg st="0" end="0"/>
                                            </p:txEl>
                                          </p:spTgt>
                                        </p:tgtEl>
                                        <p:attrNameLst>
                                          <p:attrName>style.visibility</p:attrName>
                                        </p:attrNameLst>
                                      </p:cBhvr>
                                      <p:to>
                                        <p:strVal val="visible"/>
                                      </p:to>
                                    </p:set>
                                    <p:animEffect transition="in" filter="fade">
                                      <p:cBhvr>
                                        <p:cTn id="27" dur="1000"/>
                                        <p:tgtEl>
                                          <p:spTgt spid="30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5">
                                            <p:txEl>
                                              <p:pRg st="1" end="1"/>
                                            </p:txEl>
                                          </p:spTgt>
                                        </p:tgtEl>
                                        <p:attrNameLst>
                                          <p:attrName>style.visibility</p:attrName>
                                        </p:attrNameLst>
                                      </p:cBhvr>
                                      <p:to>
                                        <p:strVal val="visible"/>
                                      </p:to>
                                    </p:set>
                                    <p:animEffect transition="in" filter="fade">
                                      <p:cBhvr>
                                        <p:cTn id="32" dur="1000"/>
                                        <p:tgtEl>
                                          <p:spTgt spid="30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5">
                                            <p:txEl>
                                              <p:pRg st="2" end="2"/>
                                            </p:txEl>
                                          </p:spTgt>
                                        </p:tgtEl>
                                        <p:attrNameLst>
                                          <p:attrName>style.visibility</p:attrName>
                                        </p:attrNameLst>
                                      </p:cBhvr>
                                      <p:to>
                                        <p:strVal val="visible"/>
                                      </p:to>
                                    </p:set>
                                    <p:animEffect transition="in" filter="fade">
                                      <p:cBhvr>
                                        <p:cTn id="37" dur="1000"/>
                                        <p:tgtEl>
                                          <p:spTgt spid="30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5">
                                            <p:txEl>
                                              <p:pRg st="3" end="3"/>
                                            </p:txEl>
                                          </p:spTgt>
                                        </p:tgtEl>
                                        <p:attrNameLst>
                                          <p:attrName>style.visibility</p:attrName>
                                        </p:attrNameLst>
                                      </p:cBhvr>
                                      <p:to>
                                        <p:strVal val="visible"/>
                                      </p:to>
                                    </p:set>
                                    <p:animEffect transition="in" filter="fade">
                                      <p:cBhvr>
                                        <p:cTn id="42" dur="1000"/>
                                        <p:tgtEl>
                                          <p:spTgt spid="30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Regülarizasyon</a:t>
            </a:r>
            <a:endParaRPr/>
          </a:p>
        </p:txBody>
      </p:sp>
      <p:sp>
        <p:nvSpPr>
          <p:cNvPr id="314" name="Google Shape;314;p52"/>
          <p:cNvSpPr txBox="1">
            <a:spLocks noGrp="1"/>
          </p:cNvSpPr>
          <p:nvPr>
            <p:ph type="body" idx="1"/>
          </p:nvPr>
        </p:nvSpPr>
        <p:spPr>
          <a:xfrm>
            <a:off x="311700" y="1152475"/>
            <a:ext cx="3999900" cy="3592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tr" u="sng"/>
              <a:t>L1 Lasso</a:t>
            </a:r>
            <a:endParaRPr u="sng"/>
          </a:p>
          <a:p>
            <a:pPr marL="457200" lvl="0" indent="-310832" algn="l" rtl="0">
              <a:spcBef>
                <a:spcPts val="1200"/>
              </a:spcBef>
              <a:spcAft>
                <a:spcPts val="0"/>
              </a:spcAft>
              <a:buSzPct val="100000"/>
              <a:buChar char="●"/>
            </a:pPr>
            <a:r>
              <a:rPr lang="tr"/>
              <a:t>L1, katsayı normunu sınırlayarak ve bazı katsayı değerlerini 0'a sabitleyerek çoklu bağlantı(multicollinearity) sorununu çözebilir. Çoklu bağlantı, iki bağımsız değişkenin yüksek korelasyonlu olmasıdır</a:t>
            </a:r>
            <a:endParaRPr/>
          </a:p>
          <a:p>
            <a:pPr marL="457200" lvl="0" indent="-310832" algn="l" rtl="0">
              <a:spcBef>
                <a:spcPts val="1000"/>
              </a:spcBef>
              <a:spcAft>
                <a:spcPts val="0"/>
              </a:spcAft>
              <a:buSzPct val="100000"/>
              <a:buChar char="●"/>
            </a:pPr>
            <a:r>
              <a:rPr lang="tr"/>
              <a:t>Eğer gözlem sayınızdan (N) çok feature’ınız varsa, L1, en fazla N kadar katsayı tutar</a:t>
            </a:r>
            <a:endParaRPr/>
          </a:p>
          <a:p>
            <a:pPr marL="457200" lvl="0" indent="-310832" algn="l" rtl="0">
              <a:spcBef>
                <a:spcPts val="1000"/>
              </a:spcBef>
              <a:spcAft>
                <a:spcPts val="1000"/>
              </a:spcAft>
              <a:buSzPct val="100000"/>
              <a:buChar char="●"/>
            </a:pPr>
            <a:r>
              <a:rPr lang="tr"/>
              <a:t>L1 bazen bir feature selection yöntemi olarak kullanılır. Kullanabileceğiniz özelliklerin sayısı konusunda bir tür sabit sınırınız varsa istediğiniz sayıda sıfır olmayan(non-zero) feature’a ulaşmak için L1 regülarizasyonu kulanmayı deneyebilirsiniz</a:t>
            </a:r>
            <a:endParaRPr/>
          </a:p>
        </p:txBody>
      </p:sp>
      <p:sp>
        <p:nvSpPr>
          <p:cNvPr id="315" name="Google Shape;315;p52"/>
          <p:cNvSpPr txBox="1">
            <a:spLocks noGrp="1"/>
          </p:cNvSpPr>
          <p:nvPr>
            <p:ph type="body" idx="2"/>
          </p:nvPr>
        </p:nvSpPr>
        <p:spPr>
          <a:xfrm>
            <a:off x="4832400" y="1152475"/>
            <a:ext cx="3999900" cy="2953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tr" u="sng"/>
              <a:t>L2 Ridge</a:t>
            </a:r>
            <a:endParaRPr u="sng"/>
          </a:p>
          <a:p>
            <a:pPr marL="457200" lvl="0" indent="-317500" algn="l" rtl="0">
              <a:spcBef>
                <a:spcPts val="1000"/>
              </a:spcBef>
              <a:spcAft>
                <a:spcPts val="0"/>
              </a:spcAft>
              <a:buSzPts val="1400"/>
              <a:buChar char="●"/>
            </a:pPr>
            <a:r>
              <a:rPr lang="tr"/>
              <a:t>L2, katsayı normunu sınırlayarak ve tüm değişkenleri koruyarak çoklu bağlantı sorununu çözebilir</a:t>
            </a:r>
            <a:endParaRPr/>
          </a:p>
          <a:p>
            <a:pPr marL="457200" lvl="0" indent="-317500" algn="l" rtl="0">
              <a:spcBef>
                <a:spcPts val="1000"/>
              </a:spcBef>
              <a:spcAft>
                <a:spcPts val="0"/>
              </a:spcAft>
              <a:buSzPts val="1400"/>
              <a:buChar char="●"/>
            </a:pPr>
            <a:r>
              <a:rPr lang="tr"/>
              <a:t>Gözlem sayınızdan (N) çok feature’ınız olduğu regresyon problemini çözmenin “klasik” yöntemidir</a:t>
            </a:r>
            <a:endParaRPr/>
          </a:p>
          <a:p>
            <a:pPr marL="457200" lvl="0" indent="-317500" algn="l" rtl="0">
              <a:spcBef>
                <a:spcPts val="1000"/>
              </a:spcBef>
              <a:spcAft>
                <a:spcPts val="1000"/>
              </a:spcAft>
              <a:buSzPts val="1400"/>
              <a:buChar char="●"/>
            </a:pPr>
            <a:r>
              <a:rPr lang="tr"/>
              <a:t>L2, gözlemlerden daha fazla özellik olsa bile her özellik için bir katsayı tahmin edebilir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1000"/>
                                        <p:tgtEl>
                                          <p:spTgt spid="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5"/>
                                        </p:tgtEl>
                                        <p:attrNameLst>
                                          <p:attrName>style.visibility</p:attrName>
                                        </p:attrNameLst>
                                      </p:cBhvr>
                                      <p:to>
                                        <p:strVal val="visible"/>
                                      </p:to>
                                    </p:set>
                                    <p:animEffect transition="in" filter="fade">
                                      <p:cBhvr>
                                        <p:cTn id="12"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Hiper Parametre Tanımları</a:t>
            </a:r>
            <a:endParaRPr/>
          </a:p>
        </p:txBody>
      </p:sp>
      <p:sp>
        <p:nvSpPr>
          <p:cNvPr id="321" name="Google Shape;321;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Learning Rate (𝞪):</a:t>
            </a:r>
            <a:r>
              <a:rPr lang="tr"/>
              <a:t> Gradient Descent’in çalışma sırasında hatanın optimum noktaya yakınsama hızını belirler. (</a:t>
            </a:r>
            <a:r>
              <a:rPr lang="tr" u="sng">
                <a:solidFill>
                  <a:schemeClr val="hlink"/>
                </a:solidFill>
                <a:hlinkClick r:id="rId3"/>
              </a:rPr>
              <a:t>https://developers.google.com/machine-learning/crash-course/fitter/graph</a:t>
            </a:r>
            <a:r>
              <a:rPr lang="tr"/>
              <a:t>)</a:t>
            </a:r>
            <a:endParaRPr/>
          </a:p>
          <a:p>
            <a:pPr marL="0" lvl="0" indent="0" algn="l" rtl="0">
              <a:spcBef>
                <a:spcPts val="1200"/>
              </a:spcBef>
              <a:spcAft>
                <a:spcPts val="0"/>
              </a:spcAft>
              <a:buNone/>
            </a:pPr>
            <a:r>
              <a:rPr lang="tr" b="1"/>
              <a:t>Theta (ϴ):</a:t>
            </a:r>
            <a:r>
              <a:rPr lang="tr"/>
              <a:t> Feature değerimizin ağırlığıdır.</a:t>
            </a:r>
            <a:endParaRPr/>
          </a:p>
          <a:p>
            <a:pPr marL="0" lvl="0" indent="0" algn="l" rtl="0">
              <a:spcBef>
                <a:spcPts val="1200"/>
              </a:spcBef>
              <a:spcAft>
                <a:spcPts val="0"/>
              </a:spcAft>
              <a:buNone/>
            </a:pPr>
            <a:r>
              <a:rPr lang="tr" b="1"/>
              <a:t>Regularization Term (𝛌)</a:t>
            </a:r>
            <a:r>
              <a:rPr lang="tr"/>
              <a:t>: Ağırlığın ne kadar cezalandırılacağını belirleyen ceza terimi veya düzenleme parametresidir. Eğer çok fazla verilirse ağırlıklarımız 0’a yakın olur. Bu da modelimizin overfit olmasını engeller ama aynı zamanda oluşturduğu model çok verimli olmaz.</a:t>
            </a:r>
            <a:endParaRPr/>
          </a:p>
          <a:p>
            <a:pPr marL="0" lvl="0" indent="0" algn="l" rtl="0">
              <a:spcBef>
                <a:spcPts val="1200"/>
              </a:spcBef>
              <a:spcAft>
                <a:spcPts val="1200"/>
              </a:spcAft>
              <a:buNone/>
            </a:pPr>
            <a:endParaRPr/>
          </a:p>
        </p:txBody>
      </p:sp>
      <p:pic>
        <p:nvPicPr>
          <p:cNvPr id="322" name="Google Shape;322;p53"/>
          <p:cNvPicPr preferRelativeResize="0"/>
          <p:nvPr/>
        </p:nvPicPr>
        <p:blipFill>
          <a:blip r:embed="rId4">
            <a:alphaModFix/>
          </a:blip>
          <a:stretch>
            <a:fillRect/>
          </a:stretch>
        </p:blipFill>
        <p:spPr>
          <a:xfrm>
            <a:off x="2321250" y="3172325"/>
            <a:ext cx="4501500" cy="1705725"/>
          </a:xfrm>
          <a:prstGeom prst="rect">
            <a:avLst/>
          </a:prstGeom>
          <a:noFill/>
          <a:ln>
            <a:noFill/>
          </a:ln>
        </p:spPr>
      </p:pic>
      <p:pic>
        <p:nvPicPr>
          <p:cNvPr id="323" name="Google Shape;323;p53"/>
          <p:cNvPicPr preferRelativeResize="0"/>
          <p:nvPr/>
        </p:nvPicPr>
        <p:blipFill>
          <a:blip r:embed="rId5">
            <a:alphaModFix/>
          </a:blip>
          <a:stretch>
            <a:fillRect/>
          </a:stretch>
        </p:blipFill>
        <p:spPr>
          <a:xfrm>
            <a:off x="8680900" y="4466250"/>
            <a:ext cx="463100" cy="46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xEl>
                                              <p:pRg st="0" end="0"/>
                                            </p:txEl>
                                          </p:spTgt>
                                        </p:tgtEl>
                                        <p:attrNameLst>
                                          <p:attrName>style.visibility</p:attrName>
                                        </p:attrNameLst>
                                      </p:cBhvr>
                                      <p:to>
                                        <p:strVal val="visible"/>
                                      </p:to>
                                    </p:set>
                                    <p:animEffect transition="in" filter="fade">
                                      <p:cBhvr>
                                        <p:cTn id="7" dur="1000"/>
                                        <p:tgtEl>
                                          <p:spTgt spid="3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1">
                                            <p:txEl>
                                              <p:pRg st="1" end="1"/>
                                            </p:txEl>
                                          </p:spTgt>
                                        </p:tgtEl>
                                        <p:attrNameLst>
                                          <p:attrName>style.visibility</p:attrName>
                                        </p:attrNameLst>
                                      </p:cBhvr>
                                      <p:to>
                                        <p:strVal val="visible"/>
                                      </p:to>
                                    </p:set>
                                    <p:animEffect transition="in" filter="fade">
                                      <p:cBhvr>
                                        <p:cTn id="12" dur="1000"/>
                                        <p:tgtEl>
                                          <p:spTgt spid="3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1">
                                            <p:txEl>
                                              <p:pRg st="2" end="2"/>
                                            </p:txEl>
                                          </p:spTgt>
                                        </p:tgtEl>
                                        <p:attrNameLst>
                                          <p:attrName>style.visibility</p:attrName>
                                        </p:attrNameLst>
                                      </p:cBhvr>
                                      <p:to>
                                        <p:strVal val="visible"/>
                                      </p:to>
                                    </p:set>
                                    <p:animEffect transition="in" filter="fade">
                                      <p:cBhvr>
                                        <p:cTn id="17" dur="1000"/>
                                        <p:tgtEl>
                                          <p:spTgt spid="3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1">
                                            <p:txEl>
                                              <p:pRg st="3" end="3"/>
                                            </p:txEl>
                                          </p:spTgt>
                                        </p:tgtEl>
                                        <p:attrNameLst>
                                          <p:attrName>style.visibility</p:attrName>
                                        </p:attrNameLst>
                                      </p:cBhvr>
                                      <p:to>
                                        <p:strVal val="visible"/>
                                      </p:to>
                                    </p:set>
                                    <p:animEffect transition="in" filter="fade">
                                      <p:cBhvr>
                                        <p:cTn id="22" dur="1000"/>
                                        <p:tgtEl>
                                          <p:spTgt spid="3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 Anlam Ayrımı</a:t>
            </a:r>
            <a:endParaRPr/>
          </a:p>
        </p:txBody>
      </p:sp>
      <p:pic>
        <p:nvPicPr>
          <p:cNvPr id="1026" name="Picture 2" descr="Unlimited Creativity: How Generative AI is transforming the world of  innovation | Devoteam G Cloud">
            <a:extLst>
              <a:ext uri="{FF2B5EF4-FFF2-40B4-BE49-F238E27FC236}">
                <a16:creationId xmlns:a16="http://schemas.microsoft.com/office/drawing/2014/main" id="{D316BAB3-DB85-BFCB-D53F-9FF4EB53B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31"/>
            <a:ext cx="9144000" cy="49228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Cross Validation</a:t>
            </a:r>
            <a:endParaRPr/>
          </a:p>
        </p:txBody>
      </p:sp>
      <p:sp>
        <p:nvSpPr>
          <p:cNvPr id="329" name="Google Shape;329;p5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Cross-validation, makine öğrenmesi modelinin performansını arttırmak için kullanılan istatistiksel bir yeniden örnekleme(resampling) yöntemidir. Modelin başlangıç veri setine çok fazla odaklanmasını engellemek için yapılır.</a:t>
            </a:r>
            <a:endParaRPr/>
          </a:p>
          <a:p>
            <a:pPr marL="0" lvl="0" indent="0" algn="l" rtl="0">
              <a:spcBef>
                <a:spcPts val="1200"/>
              </a:spcBef>
              <a:spcAft>
                <a:spcPts val="1200"/>
              </a:spcAft>
              <a:buNone/>
            </a:pPr>
            <a:r>
              <a:rPr lang="tr"/>
              <a:t>Veri setimizi k parçaya ayırarak her parçası ile eğitim gerçekleşir ve bu hataların ortalaması alınarak modelimizin performansı ölçülmüş olur.</a:t>
            </a:r>
            <a:endParaRPr/>
          </a:p>
        </p:txBody>
      </p:sp>
      <p:pic>
        <p:nvPicPr>
          <p:cNvPr id="330" name="Google Shape;330;p54"/>
          <p:cNvPicPr preferRelativeResize="0"/>
          <p:nvPr/>
        </p:nvPicPr>
        <p:blipFill>
          <a:blip r:embed="rId3">
            <a:alphaModFix/>
          </a:blip>
          <a:stretch>
            <a:fillRect/>
          </a:stretch>
        </p:blipFill>
        <p:spPr>
          <a:xfrm>
            <a:off x="4444325" y="1178898"/>
            <a:ext cx="4254698" cy="278570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Colab Zamanı!</a:t>
            </a:r>
            <a:endParaRPr/>
          </a:p>
        </p:txBody>
      </p:sp>
      <p:sp>
        <p:nvSpPr>
          <p:cNvPr id="336" name="Google Shape;336;p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457200" lvl="0" indent="0" algn="l" rtl="0">
              <a:lnSpc>
                <a:spcPct val="150000"/>
              </a:lnSpc>
              <a:spcBef>
                <a:spcPts val="0"/>
              </a:spcBef>
              <a:spcAft>
                <a:spcPts val="0"/>
              </a:spcAft>
              <a:buNone/>
            </a:pPr>
            <a:endParaRPr sz="2032"/>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3"/>
          <p:cNvSpPr txBox="1">
            <a:spLocks noGrp="1"/>
          </p:cNvSpPr>
          <p:nvPr>
            <p:ph type="subTitle" idx="1"/>
          </p:nvPr>
        </p:nvSpPr>
        <p:spPr>
          <a:xfrm>
            <a:off x="311700" y="2175450"/>
            <a:ext cx="8520600" cy="792600"/>
          </a:xfrm>
          <a:prstGeom prst="rect">
            <a:avLst/>
          </a:prstGeom>
        </p:spPr>
        <p:txBody>
          <a:bodyPr spcFirstLastPara="1" wrap="square" lIns="91425" tIns="91425" rIns="91425" bIns="91425" anchor="t" anchorCtr="0">
            <a:normAutofit fontScale="77500" lnSpcReduction="20000"/>
          </a:bodyPr>
          <a:lstStyle/>
          <a:p>
            <a:pPr marL="0" lvl="0" indent="0" algn="ctr" rtl="0">
              <a:lnSpc>
                <a:spcPct val="150000"/>
              </a:lnSpc>
              <a:spcBef>
                <a:spcPts val="0"/>
              </a:spcBef>
              <a:spcAft>
                <a:spcPts val="0"/>
              </a:spcAft>
              <a:buNone/>
            </a:pPr>
            <a:r>
              <a:rPr lang="tr" sz="3786" dirty="0"/>
              <a:t>Sınıflandırma Modelleri</a:t>
            </a:r>
            <a:endParaRPr sz="2032" dirty="0"/>
          </a:p>
        </p:txBody>
      </p:sp>
      <p:sp>
        <p:nvSpPr>
          <p:cNvPr id="2" name="TextBox 1">
            <a:extLst>
              <a:ext uri="{FF2B5EF4-FFF2-40B4-BE49-F238E27FC236}">
                <a16:creationId xmlns:a16="http://schemas.microsoft.com/office/drawing/2014/main" id="{AFF1E0B2-47CE-ACDF-86E4-8EAF9CED235E}"/>
              </a:ext>
            </a:extLst>
          </p:cNvPr>
          <p:cNvSpPr txBox="1"/>
          <p:nvPr/>
        </p:nvSpPr>
        <p:spPr>
          <a:xfrm>
            <a:off x="2711395" y="1439186"/>
            <a:ext cx="3919993" cy="307777"/>
          </a:xfrm>
          <a:prstGeom prst="rect">
            <a:avLst/>
          </a:prstGeom>
          <a:noFill/>
        </p:spPr>
        <p:txBody>
          <a:bodyPr wrap="square" rtlCol="0">
            <a:spAutoFit/>
          </a:bodyPr>
          <a:lstStyle/>
          <a:p>
            <a:pPr algn="ctr"/>
            <a:r>
              <a:rPr lang="en-TR" dirty="0"/>
              <a:t>Bölüm 3</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tr"/>
              <a:t>Kursa Başlamadan Önce</a:t>
            </a: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77800" lvl="0" indent="-127000" algn="l" rtl="0">
              <a:lnSpc>
                <a:spcPct val="100000"/>
              </a:lnSpc>
              <a:spcBef>
                <a:spcPts val="0"/>
              </a:spcBef>
              <a:spcAft>
                <a:spcPts val="0"/>
              </a:spcAft>
              <a:buSzPts val="1400"/>
              <a:buChar char="●"/>
            </a:pPr>
            <a:r>
              <a:rPr lang="tr"/>
              <a:t>Bu kurs tamamlandığı takdirde giriş düzeyi yapay zeka algoritmaları ve veri analizine temel oluşturabilecek genel bilgileri edinmiş olacaksınız</a:t>
            </a:r>
            <a:endParaRPr/>
          </a:p>
          <a:p>
            <a:pPr marL="177800" lvl="0" indent="-127000" algn="l" rtl="0">
              <a:lnSpc>
                <a:spcPct val="100000"/>
              </a:lnSpc>
              <a:spcBef>
                <a:spcPts val="800"/>
              </a:spcBef>
              <a:spcAft>
                <a:spcPts val="0"/>
              </a:spcAft>
              <a:buSzPts val="1400"/>
              <a:buChar char="●"/>
            </a:pPr>
            <a:r>
              <a:rPr lang="tr"/>
              <a:t>Spesifik konular anlaşılması zor ve kişide ders esnasında mantığın oturması kolay olmayacağından bol bol bireysel pratik gerekmektedir</a:t>
            </a:r>
            <a:endParaRPr/>
          </a:p>
          <a:p>
            <a:pPr marL="177800" lvl="0" indent="-127000" algn="l" rtl="0">
              <a:lnSpc>
                <a:spcPct val="100000"/>
              </a:lnSpc>
              <a:spcBef>
                <a:spcPts val="800"/>
              </a:spcBef>
              <a:spcAft>
                <a:spcPts val="0"/>
              </a:spcAft>
              <a:buSzPts val="1400"/>
              <a:buChar char="●"/>
            </a:pPr>
            <a:r>
              <a:rPr lang="tr"/>
              <a:t>Slaytlar yazılara boğulmadan görsellerle anlatılacaktır.  Bu yüzden ders esnasında not tutulması</a:t>
            </a:r>
            <a:r>
              <a:rPr lang="tr" b="1"/>
              <a:t> son derece </a:t>
            </a:r>
            <a:r>
              <a:rPr lang="tr"/>
              <a:t>önemlidir</a:t>
            </a:r>
            <a:endParaRPr/>
          </a:p>
          <a:p>
            <a:pPr marL="177800" lvl="0" indent="-127000" algn="l" rtl="0">
              <a:lnSpc>
                <a:spcPct val="100000"/>
              </a:lnSpc>
              <a:spcBef>
                <a:spcPts val="800"/>
              </a:spcBef>
              <a:spcAft>
                <a:spcPts val="1200"/>
              </a:spcAft>
              <a:buSzPts val="1400"/>
              <a:buChar char="●"/>
            </a:pPr>
            <a:r>
              <a:rPr lang="tr"/>
              <a:t>Konu başlıkları temel düzey algoritmalar için yeterli olduğundan başlıklar araştırılmalı, bol bol uygulama ve teorik bilgiler içeren sitelerde araştırma yapılmalıdır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Kaynaklar</a:t>
            </a:r>
            <a:endParaRPr/>
          </a:p>
        </p:txBody>
      </p:sp>
      <p:sp>
        <p:nvSpPr>
          <p:cNvPr id="69" name="Google Shape;69;p15"/>
          <p:cNvSpPr txBox="1"/>
          <p:nvPr/>
        </p:nvSpPr>
        <p:spPr>
          <a:xfrm>
            <a:off x="384975" y="3105496"/>
            <a:ext cx="2615100" cy="7032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None/>
            </a:pPr>
            <a:r>
              <a:rPr lang="tr" b="1">
                <a:solidFill>
                  <a:srgbClr val="000000"/>
                </a:solidFill>
                <a:latin typeface="Century"/>
                <a:ea typeface="Century"/>
                <a:cs typeface="Century"/>
                <a:sym typeface="Century"/>
              </a:rPr>
              <a:t>Deep Learning Türkiye</a:t>
            </a:r>
            <a:endParaRPr sz="1100">
              <a:solidFill>
                <a:srgbClr val="000000"/>
              </a:solidFill>
              <a:latin typeface="Century"/>
              <a:ea typeface="Century"/>
              <a:cs typeface="Century"/>
              <a:sym typeface="Century"/>
            </a:endParaRPr>
          </a:p>
        </p:txBody>
      </p:sp>
      <p:pic>
        <p:nvPicPr>
          <p:cNvPr id="70" name="Google Shape;70;p15"/>
          <p:cNvPicPr preferRelativeResize="0"/>
          <p:nvPr/>
        </p:nvPicPr>
        <p:blipFill rotWithShape="1">
          <a:blip r:embed="rId3">
            <a:alphaModFix/>
          </a:blip>
          <a:srcRect/>
          <a:stretch/>
        </p:blipFill>
        <p:spPr>
          <a:xfrm>
            <a:off x="934375" y="1264042"/>
            <a:ext cx="1516317" cy="1516317"/>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71" name="Google Shape;71;p15"/>
          <p:cNvSpPr txBox="1"/>
          <p:nvPr/>
        </p:nvSpPr>
        <p:spPr>
          <a:xfrm>
            <a:off x="3292650" y="3105499"/>
            <a:ext cx="2558700" cy="11007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tr" b="1">
                <a:latin typeface="Century"/>
                <a:ea typeface="Century"/>
                <a:cs typeface="Century"/>
                <a:sym typeface="Century"/>
              </a:rPr>
              <a:t>Hands-on Machine Learning with Scikit-Learn, Keras &amp; TensorFlow</a:t>
            </a:r>
            <a:endParaRPr b="1">
              <a:latin typeface="Century"/>
              <a:ea typeface="Century"/>
              <a:cs typeface="Century"/>
              <a:sym typeface="Century"/>
            </a:endParaRPr>
          </a:p>
          <a:p>
            <a:pPr marL="0" lvl="0" indent="0" algn="ctr" rtl="0">
              <a:spcBef>
                <a:spcPts val="0"/>
              </a:spcBef>
              <a:spcAft>
                <a:spcPts val="0"/>
              </a:spcAft>
              <a:buNone/>
            </a:pPr>
            <a:r>
              <a:rPr lang="tr">
                <a:latin typeface="Century"/>
                <a:ea typeface="Century"/>
                <a:cs typeface="Century"/>
                <a:sym typeface="Century"/>
              </a:rPr>
              <a:t>Aurelien Geron</a:t>
            </a:r>
            <a:endParaRPr>
              <a:latin typeface="Century"/>
              <a:ea typeface="Century"/>
              <a:cs typeface="Century"/>
              <a:sym typeface="Century"/>
            </a:endParaRPr>
          </a:p>
        </p:txBody>
      </p:sp>
      <p:sp>
        <p:nvSpPr>
          <p:cNvPr id="72" name="Google Shape;72;p15"/>
          <p:cNvSpPr txBox="1"/>
          <p:nvPr/>
        </p:nvSpPr>
        <p:spPr>
          <a:xfrm>
            <a:off x="5851347" y="3105491"/>
            <a:ext cx="2664000" cy="484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tr" b="1">
                <a:latin typeface="Century"/>
                <a:ea typeface="Century"/>
                <a:cs typeface="Century"/>
                <a:sym typeface="Century"/>
              </a:rPr>
              <a:t>Machine Learning with Python Cookbook</a:t>
            </a:r>
            <a:endParaRPr b="1">
              <a:solidFill>
                <a:srgbClr val="000000"/>
              </a:solidFill>
              <a:latin typeface="Century"/>
              <a:ea typeface="Century"/>
              <a:cs typeface="Century"/>
              <a:sym typeface="Century"/>
            </a:endParaRPr>
          </a:p>
          <a:p>
            <a:pPr marL="0" marR="0" lvl="0" indent="0" algn="ctr" rtl="0">
              <a:spcBef>
                <a:spcPts val="0"/>
              </a:spcBef>
              <a:spcAft>
                <a:spcPts val="0"/>
              </a:spcAft>
              <a:buNone/>
            </a:pPr>
            <a:r>
              <a:rPr lang="tr">
                <a:latin typeface="Century"/>
                <a:ea typeface="Century"/>
                <a:cs typeface="Century"/>
                <a:sym typeface="Century"/>
              </a:rPr>
              <a:t>Chris Albon</a:t>
            </a:r>
            <a:endParaRPr>
              <a:solidFill>
                <a:srgbClr val="000000"/>
              </a:solidFill>
              <a:latin typeface="Century"/>
              <a:ea typeface="Century"/>
              <a:cs typeface="Century"/>
              <a:sym typeface="Century"/>
            </a:endParaRPr>
          </a:p>
          <a:p>
            <a:pPr marL="0" marR="0" lvl="0" indent="0" algn="l" rtl="0">
              <a:spcBef>
                <a:spcPts val="0"/>
              </a:spcBef>
              <a:spcAft>
                <a:spcPts val="0"/>
              </a:spcAft>
              <a:buNone/>
            </a:pPr>
            <a:endParaRPr b="1">
              <a:solidFill>
                <a:srgbClr val="000000"/>
              </a:solidFill>
              <a:latin typeface="Century"/>
              <a:ea typeface="Century"/>
              <a:cs typeface="Century"/>
              <a:sym typeface="Century"/>
            </a:endParaRPr>
          </a:p>
        </p:txBody>
      </p:sp>
      <p:pic>
        <p:nvPicPr>
          <p:cNvPr id="73" name="Google Shape;73;p15"/>
          <p:cNvPicPr preferRelativeResize="0"/>
          <p:nvPr/>
        </p:nvPicPr>
        <p:blipFill>
          <a:blip r:embed="rId4">
            <a:alphaModFix/>
          </a:blip>
          <a:stretch>
            <a:fillRect/>
          </a:stretch>
        </p:blipFill>
        <p:spPr>
          <a:xfrm>
            <a:off x="3994288" y="1264051"/>
            <a:ext cx="1155429" cy="1516300"/>
          </a:xfrm>
          <a:prstGeom prst="rect">
            <a:avLst/>
          </a:prstGeom>
          <a:noFill/>
          <a:ln w="127000" cap="sq" cmpd="sng">
            <a:solidFill>
              <a:srgbClr val="000000"/>
            </a:solidFill>
            <a:prstDash val="solid"/>
            <a:miter lim="8000"/>
            <a:headEnd type="none" w="sm" len="sm"/>
            <a:tailEnd type="none" w="sm" len="sm"/>
          </a:ln>
          <a:effectLst>
            <a:outerShdw blurRad="57150" dist="50800" dir="2700000" algn="tl" rotWithShape="0">
              <a:srgbClr val="000000">
                <a:alpha val="40000"/>
              </a:srgbClr>
            </a:outerShdw>
          </a:effectLst>
        </p:spPr>
      </p:pic>
      <p:pic>
        <p:nvPicPr>
          <p:cNvPr id="74" name="Google Shape;74;p15"/>
          <p:cNvPicPr preferRelativeResize="0"/>
          <p:nvPr/>
        </p:nvPicPr>
        <p:blipFill>
          <a:blip r:embed="rId4">
            <a:alphaModFix/>
          </a:blip>
          <a:stretch>
            <a:fillRect/>
          </a:stretch>
        </p:blipFill>
        <p:spPr>
          <a:xfrm>
            <a:off x="6605625" y="1264051"/>
            <a:ext cx="1155429" cy="1516300"/>
          </a:xfrm>
          <a:prstGeom prst="rect">
            <a:avLst/>
          </a:prstGeom>
          <a:noFill/>
          <a:ln w="127000" cap="sq" cmpd="sng">
            <a:solidFill>
              <a:srgbClr val="000000"/>
            </a:solidFill>
            <a:prstDash val="solid"/>
            <a:miter lim="8000"/>
            <a:headEnd type="none" w="sm" len="sm"/>
            <a:tailEnd type="none" w="sm" len="sm"/>
          </a:ln>
          <a:effectLst>
            <a:outerShdw blurRad="57150" dist="50800" dir="2700000" algn="tl" rotWithShape="0">
              <a:srgbClr val="000000">
                <a:alpha val="40000"/>
              </a:srgbClr>
            </a:outerShdw>
          </a:effectLst>
        </p:spPr>
      </p:pic>
      <p:pic>
        <p:nvPicPr>
          <p:cNvPr id="75" name="Google Shape;75;p15"/>
          <p:cNvPicPr preferRelativeResize="0"/>
          <p:nvPr/>
        </p:nvPicPr>
        <p:blipFill>
          <a:blip r:embed="rId5">
            <a:alphaModFix/>
          </a:blip>
          <a:stretch>
            <a:fillRect/>
          </a:stretch>
        </p:blipFill>
        <p:spPr>
          <a:xfrm>
            <a:off x="6605625" y="1263475"/>
            <a:ext cx="1155425" cy="151745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Bugün Neler Öğreneceğiz?</a:t>
            </a:r>
            <a:endParaRPr/>
          </a:p>
        </p:txBody>
      </p:sp>
      <p:sp>
        <p:nvSpPr>
          <p:cNvPr id="87" name="Google Shape;8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AutoNum type="arabicParenR"/>
            </a:pPr>
            <a:r>
              <a:rPr lang="tr"/>
              <a:t>Sınıflandırma nedir?</a:t>
            </a:r>
            <a:endParaRPr/>
          </a:p>
          <a:p>
            <a:pPr marL="457200" lvl="0" indent="-317500" algn="l" rtl="0">
              <a:lnSpc>
                <a:spcPct val="150000"/>
              </a:lnSpc>
              <a:spcBef>
                <a:spcPts val="0"/>
              </a:spcBef>
              <a:spcAft>
                <a:spcPts val="0"/>
              </a:spcAft>
              <a:buSzPts val="1400"/>
              <a:buAutoNum type="arabicParenR"/>
            </a:pPr>
            <a:r>
              <a:rPr lang="tr"/>
              <a:t>Lojistik Regresyon ile sınıflandırma nasıl yapılır?</a:t>
            </a:r>
            <a:endParaRPr/>
          </a:p>
          <a:p>
            <a:pPr marL="457200" lvl="0" indent="-317500" algn="l" rtl="0">
              <a:lnSpc>
                <a:spcPct val="150000"/>
              </a:lnSpc>
              <a:spcBef>
                <a:spcPts val="0"/>
              </a:spcBef>
              <a:spcAft>
                <a:spcPts val="0"/>
              </a:spcAft>
              <a:buSzPts val="1400"/>
              <a:buAutoNum type="arabicParenR"/>
            </a:pPr>
            <a:r>
              <a:rPr lang="tr"/>
              <a:t>Aktivasyon fonksiyonu nedir?</a:t>
            </a:r>
            <a:endParaRPr/>
          </a:p>
          <a:p>
            <a:pPr marL="457200" lvl="0" indent="-317500" algn="l" rtl="0">
              <a:lnSpc>
                <a:spcPct val="150000"/>
              </a:lnSpc>
              <a:spcBef>
                <a:spcPts val="0"/>
              </a:spcBef>
              <a:spcAft>
                <a:spcPts val="0"/>
              </a:spcAft>
              <a:buSzPts val="1400"/>
              <a:buAutoNum type="arabicParenR"/>
            </a:pPr>
            <a:r>
              <a:rPr lang="tr"/>
              <a:t>Aktivasyon fonksiyonunu neden kullanıırız?</a:t>
            </a:r>
            <a:endParaRPr/>
          </a:p>
          <a:p>
            <a:pPr marL="457200" lvl="0" indent="-317500" algn="l" rtl="0">
              <a:lnSpc>
                <a:spcPct val="150000"/>
              </a:lnSpc>
              <a:spcBef>
                <a:spcPts val="0"/>
              </a:spcBef>
              <a:spcAft>
                <a:spcPts val="0"/>
              </a:spcAft>
              <a:buSzPts val="1400"/>
              <a:buAutoNum type="arabicParenR"/>
            </a:pPr>
            <a:r>
              <a:rPr lang="tr"/>
              <a:t>Sınıflandırma modelimizin performansını nasıl ölçeriz?</a:t>
            </a:r>
            <a:endParaRPr/>
          </a:p>
          <a:p>
            <a:pPr marL="457200" lvl="0" indent="-317500" algn="l" rtl="0">
              <a:lnSpc>
                <a:spcPct val="150000"/>
              </a:lnSpc>
              <a:spcBef>
                <a:spcPts val="0"/>
              </a:spcBef>
              <a:spcAft>
                <a:spcPts val="0"/>
              </a:spcAft>
              <a:buSzPts val="1400"/>
              <a:buAutoNum type="arabicParenR"/>
            </a:pPr>
            <a:r>
              <a:rPr lang="tr"/>
              <a:t>Cross Validation </a:t>
            </a:r>
            <a:endParaRPr/>
          </a:p>
          <a:p>
            <a:pPr marL="457200" lvl="0" indent="-317500" algn="l" rtl="0">
              <a:lnSpc>
                <a:spcPct val="150000"/>
              </a:lnSpc>
              <a:spcBef>
                <a:spcPts val="0"/>
              </a:spcBef>
              <a:spcAft>
                <a:spcPts val="0"/>
              </a:spcAft>
              <a:buSzPts val="1400"/>
              <a:buAutoNum type="arabicParenR"/>
            </a:pPr>
            <a:r>
              <a:rPr lang="tr"/>
              <a:t>Hata Metrikleri ölçerken dikkat edilmesi gerekenler, Accuracy,  Confusion Matrix vs.</a:t>
            </a:r>
            <a:endParaRPr/>
          </a:p>
          <a:p>
            <a:pPr marL="457200" lvl="0" indent="-317500" algn="l" rtl="0">
              <a:lnSpc>
                <a:spcPct val="150000"/>
              </a:lnSpc>
              <a:spcBef>
                <a:spcPts val="0"/>
              </a:spcBef>
              <a:spcAft>
                <a:spcPts val="0"/>
              </a:spcAft>
              <a:buSzPts val="1400"/>
              <a:buAutoNum type="arabicParenR"/>
            </a:pPr>
            <a:r>
              <a:rPr lang="tr"/>
              <a:t>Classification Threshold kullanımı ve önemi nedir?</a:t>
            </a:r>
            <a:endParaRPr/>
          </a:p>
          <a:p>
            <a:pPr marL="457200" lvl="0" indent="-317500" algn="l" rtl="0">
              <a:lnSpc>
                <a:spcPct val="150000"/>
              </a:lnSpc>
              <a:spcBef>
                <a:spcPts val="0"/>
              </a:spcBef>
              <a:spcAft>
                <a:spcPts val="0"/>
              </a:spcAft>
              <a:buSzPts val="1400"/>
              <a:buAutoNum type="arabicParenR"/>
            </a:pPr>
            <a:r>
              <a:rPr lang="tr"/>
              <a:t>ROC ve AUC’un performans ölçümündeki yeri nedir?</a:t>
            </a:r>
            <a:endParaRPr/>
          </a:p>
          <a:p>
            <a:pPr marL="457200" lvl="0" indent="-317500" algn="l" rtl="0">
              <a:lnSpc>
                <a:spcPct val="150000"/>
              </a:lnSpc>
              <a:spcBef>
                <a:spcPts val="0"/>
              </a:spcBef>
              <a:spcAft>
                <a:spcPts val="0"/>
              </a:spcAft>
              <a:buSzPts val="1400"/>
              <a:buAutoNum type="arabicParenR"/>
            </a:pPr>
            <a:r>
              <a:rPr lang="tr"/>
              <a:t>KNN(K-Nearest Neighbors), SVM(Support Vector Machine) nedir?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Bugün Neler Öğreneceğiz?</a:t>
            </a:r>
            <a:endParaRPr/>
          </a:p>
        </p:txBody>
      </p:sp>
      <p:pic>
        <p:nvPicPr>
          <p:cNvPr id="93" name="Google Shape;93;p18"/>
          <p:cNvPicPr preferRelativeResize="0"/>
          <p:nvPr/>
        </p:nvPicPr>
        <p:blipFill>
          <a:blip r:embed="rId3">
            <a:alphaModFix/>
          </a:blip>
          <a:stretch>
            <a:fillRect/>
          </a:stretch>
        </p:blipFill>
        <p:spPr>
          <a:xfrm>
            <a:off x="1592362" y="1069525"/>
            <a:ext cx="5959276" cy="37158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Sınıflandırma Nedir?</a:t>
            </a:r>
            <a:endParaRPr/>
          </a:p>
        </p:txBody>
      </p:sp>
      <p:sp>
        <p:nvSpPr>
          <p:cNvPr id="99" name="Google Shape;99;p1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tr">
                <a:solidFill>
                  <a:srgbClr val="252525"/>
                </a:solidFill>
              </a:rPr>
              <a:t>Bilgisayarın kendisine verilen etiketli verilerden öğrenerek, yeni gözlemleri sınıflara ayırmasını sağlayan bir denetimli öğrenme algoritmasıdır. Yalnızca iki sınıf sonucu olan </a:t>
            </a:r>
            <a:r>
              <a:rPr lang="tr">
                <a:solidFill>
                  <a:srgbClr val="252525"/>
                </a:solidFill>
                <a:highlight>
                  <a:srgbClr val="9FC5E8"/>
                </a:highlight>
              </a:rPr>
              <a:t>ikili sınıflandırıcılar</a:t>
            </a:r>
            <a:r>
              <a:rPr lang="tr">
                <a:solidFill>
                  <a:srgbClr val="252525"/>
                </a:solidFill>
              </a:rPr>
              <a:t> veya ikiden fazla </a:t>
            </a:r>
            <a:r>
              <a:rPr lang="tr">
                <a:solidFill>
                  <a:srgbClr val="252525"/>
                </a:solidFill>
                <a:highlight>
                  <a:srgbClr val="9FC5E8"/>
                </a:highlight>
              </a:rPr>
              <a:t>çok sınıflı sınıflandırıcılar</a:t>
            </a:r>
            <a:r>
              <a:rPr lang="tr">
                <a:solidFill>
                  <a:srgbClr val="252525"/>
                </a:solidFill>
              </a:rPr>
              <a:t> olabilir.</a:t>
            </a:r>
            <a:endParaRPr>
              <a:solidFill>
                <a:srgbClr val="252525"/>
              </a:solidFill>
            </a:endParaRPr>
          </a:p>
          <a:p>
            <a:pPr marL="0" lvl="0" indent="0" algn="l" rtl="0">
              <a:lnSpc>
                <a:spcPct val="135714"/>
              </a:lnSpc>
              <a:spcBef>
                <a:spcPts val="0"/>
              </a:spcBef>
              <a:spcAft>
                <a:spcPts val="0"/>
              </a:spcAft>
              <a:buNone/>
            </a:pPr>
            <a:endParaRPr>
              <a:solidFill>
                <a:srgbClr val="252525"/>
              </a:solidFill>
            </a:endParaRPr>
          </a:p>
          <a:p>
            <a:pPr marL="0" lvl="0" indent="0" algn="l" rtl="0">
              <a:lnSpc>
                <a:spcPct val="135714"/>
              </a:lnSpc>
              <a:spcBef>
                <a:spcPts val="0"/>
              </a:spcBef>
              <a:spcAft>
                <a:spcPts val="0"/>
              </a:spcAft>
              <a:buNone/>
            </a:pPr>
            <a:r>
              <a:rPr lang="tr">
                <a:solidFill>
                  <a:srgbClr val="252525"/>
                </a:solidFill>
              </a:rPr>
              <a:t>Süreç, verilen veri noktalarının sınıfını tahmin etmekle ilgilidir. Tahmin sonucu bulunacak bu sınıflara hedef veya etiket denir.</a:t>
            </a:r>
            <a:endParaRPr>
              <a:highlight>
                <a:schemeClr val="lt1"/>
              </a:highlight>
            </a:endParaRPr>
          </a:p>
          <a:p>
            <a:pPr marL="0" lvl="0" indent="0" algn="l" rtl="0">
              <a:lnSpc>
                <a:spcPct val="135714"/>
              </a:lnSpc>
              <a:spcBef>
                <a:spcPts val="0"/>
              </a:spcBef>
              <a:spcAft>
                <a:spcPts val="0"/>
              </a:spcAft>
              <a:buNone/>
            </a:pPr>
            <a:endParaRPr>
              <a:highlight>
                <a:schemeClr val="lt1"/>
              </a:highlight>
            </a:endParaRPr>
          </a:p>
          <a:p>
            <a:pPr marL="0" lvl="0" indent="0" algn="l" rtl="0">
              <a:spcBef>
                <a:spcPts val="0"/>
              </a:spcBef>
              <a:spcAft>
                <a:spcPts val="1200"/>
              </a:spcAft>
              <a:buNone/>
            </a:pPr>
            <a:endParaRPr>
              <a:highlight>
                <a:schemeClr val="lt1"/>
              </a:highlight>
            </a:endParaRPr>
          </a:p>
        </p:txBody>
      </p:sp>
      <p:pic>
        <p:nvPicPr>
          <p:cNvPr id="100" name="Google Shape;100;p19"/>
          <p:cNvPicPr preferRelativeResize="0"/>
          <p:nvPr/>
        </p:nvPicPr>
        <p:blipFill>
          <a:blip r:embed="rId3">
            <a:alphaModFix/>
          </a:blip>
          <a:stretch>
            <a:fillRect/>
          </a:stretch>
        </p:blipFill>
        <p:spPr>
          <a:xfrm>
            <a:off x="4572000" y="1267838"/>
            <a:ext cx="3950225" cy="3185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xfrm>
            <a:off x="311700" y="1120325"/>
            <a:ext cx="39999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b="1"/>
              <a:t>Lojistik regresyon,</a:t>
            </a:r>
            <a:r>
              <a:rPr lang="tr"/>
              <a:t> bağımlı değişkenin kategorik bir değişken olduğu, sınıflandırma işlemi yapan bir regresyon yöntemidir. Amaç bağımlı ve bağımsız değişkenler arasında </a:t>
            </a:r>
            <a:r>
              <a:rPr lang="tr">
                <a:highlight>
                  <a:srgbClr val="C9DAF8"/>
                </a:highlight>
              </a:rPr>
              <a:t>doğrusal</a:t>
            </a:r>
            <a:r>
              <a:rPr lang="tr"/>
              <a:t> bir model kurmaktır. </a:t>
            </a:r>
            <a:endParaRPr/>
          </a:p>
          <a:p>
            <a:pPr marL="457200" lvl="0" indent="-317500" algn="l" rtl="0">
              <a:lnSpc>
                <a:spcPct val="115000"/>
              </a:lnSpc>
              <a:spcBef>
                <a:spcPts val="0"/>
              </a:spcBef>
              <a:spcAft>
                <a:spcPts val="0"/>
              </a:spcAft>
              <a:buSzPts val="1400"/>
              <a:buChar char="●"/>
            </a:pPr>
            <a:r>
              <a:rPr lang="tr"/>
              <a:t>Bağımlı değişkenin 2 farklı değer alabilmesi durumunda çalışır </a:t>
            </a:r>
            <a:endParaRPr/>
          </a:p>
          <a:p>
            <a:pPr marL="457200" lvl="0" indent="-317500" algn="l" rtl="0">
              <a:lnSpc>
                <a:spcPct val="115000"/>
              </a:lnSpc>
              <a:spcBef>
                <a:spcPts val="0"/>
              </a:spcBef>
              <a:spcAft>
                <a:spcPts val="0"/>
              </a:spcAft>
              <a:buSzPts val="1400"/>
              <a:buChar char="●"/>
            </a:pPr>
            <a:r>
              <a:rPr lang="tr">
                <a:solidFill>
                  <a:srgbClr val="252525"/>
                </a:solidFill>
              </a:rPr>
              <a:t>Lojistik regresyon, tam olarak 0 veya 1'i tahmin etmek yerine, 0 ile 1 arasında, özel bir olasılık değeri üretir.</a:t>
            </a:r>
            <a:endParaRPr>
              <a:solidFill>
                <a:srgbClr val="252525"/>
              </a:solidFill>
            </a:endParaRPr>
          </a:p>
          <a:p>
            <a:pPr marL="0" lvl="0" indent="0" algn="l" rtl="0">
              <a:lnSpc>
                <a:spcPct val="115000"/>
              </a:lnSpc>
              <a:spcBef>
                <a:spcPts val="0"/>
              </a:spcBef>
              <a:spcAft>
                <a:spcPts val="0"/>
              </a:spcAft>
              <a:buNone/>
            </a:pPr>
            <a:endParaRPr>
              <a:solidFill>
                <a:srgbClr val="252525"/>
              </a:solidFill>
            </a:endParaRPr>
          </a:p>
          <a:p>
            <a:pPr marL="457200" lvl="0" indent="-317500" algn="l" rtl="0">
              <a:lnSpc>
                <a:spcPct val="115000"/>
              </a:lnSpc>
              <a:spcBef>
                <a:spcPts val="0"/>
              </a:spcBef>
              <a:spcAft>
                <a:spcPts val="0"/>
              </a:spcAft>
              <a:buSzPts val="1400"/>
              <a:buChar char="●"/>
            </a:pPr>
            <a:r>
              <a:rPr lang="tr"/>
              <a:t>Evet/Hayır</a:t>
            </a:r>
            <a:endParaRPr/>
          </a:p>
          <a:p>
            <a:pPr marL="457200" lvl="0" indent="-317500" algn="l" rtl="0">
              <a:lnSpc>
                <a:spcPct val="115000"/>
              </a:lnSpc>
              <a:spcBef>
                <a:spcPts val="0"/>
              </a:spcBef>
              <a:spcAft>
                <a:spcPts val="0"/>
              </a:spcAft>
              <a:buSzPts val="1400"/>
              <a:buChar char="●"/>
            </a:pPr>
            <a:r>
              <a:rPr lang="tr"/>
              <a:t>Spam/Not Spam</a:t>
            </a:r>
            <a:endParaRPr/>
          </a:p>
        </p:txBody>
      </p:sp>
      <p:sp>
        <p:nvSpPr>
          <p:cNvPr id="106" name="Google Shape;10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Lojistik Regresyon</a:t>
            </a:r>
            <a:endParaRPr/>
          </a:p>
        </p:txBody>
      </p:sp>
      <p:pic>
        <p:nvPicPr>
          <p:cNvPr id="107" name="Google Shape;107;p20"/>
          <p:cNvPicPr preferRelativeResize="0"/>
          <p:nvPr/>
        </p:nvPicPr>
        <p:blipFill>
          <a:blip r:embed="rId3">
            <a:alphaModFix/>
          </a:blip>
          <a:stretch>
            <a:fillRect/>
          </a:stretch>
        </p:blipFill>
        <p:spPr>
          <a:xfrm>
            <a:off x="4431800" y="2195850"/>
            <a:ext cx="4527601" cy="2005143"/>
          </a:xfrm>
          <a:prstGeom prst="rect">
            <a:avLst/>
          </a:prstGeom>
          <a:noFill/>
          <a:ln>
            <a:noFill/>
          </a:ln>
        </p:spPr>
      </p:pic>
      <p:pic>
        <p:nvPicPr>
          <p:cNvPr id="108" name="Google Shape;108;p20"/>
          <p:cNvPicPr preferRelativeResize="0"/>
          <p:nvPr/>
        </p:nvPicPr>
        <p:blipFill>
          <a:blip r:embed="rId4">
            <a:alphaModFix/>
          </a:blip>
          <a:stretch>
            <a:fillRect/>
          </a:stretch>
        </p:blipFill>
        <p:spPr>
          <a:xfrm>
            <a:off x="4795125" y="1084325"/>
            <a:ext cx="3800950" cy="854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Lojistik Regresyon</a:t>
            </a:r>
            <a:endParaRPr/>
          </a:p>
        </p:txBody>
      </p:sp>
      <p:sp>
        <p:nvSpPr>
          <p:cNvPr id="114" name="Google Shape;114;p21"/>
          <p:cNvSpPr txBox="1">
            <a:spLocks noGrp="1"/>
          </p:cNvSpPr>
          <p:nvPr>
            <p:ph type="body" idx="1"/>
          </p:nvPr>
        </p:nvSpPr>
        <p:spPr>
          <a:xfrm>
            <a:off x="311700" y="1120325"/>
            <a:ext cx="3999900"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tr"/>
              <a:t>Lineer Regresyon’da olduğu gibi özniteliklerin ağırlıklı toplamını alınır ancak sonucu direk vermek yerine sonuca Sigmoid aktivasyon fonksiyonu uygulanır</a:t>
            </a:r>
            <a:endParaRPr/>
          </a:p>
          <a:p>
            <a:pPr marL="457200" lvl="0" indent="-317500" algn="l" rtl="0">
              <a:lnSpc>
                <a:spcPct val="150000"/>
              </a:lnSpc>
              <a:spcBef>
                <a:spcPts val="0"/>
              </a:spcBef>
              <a:spcAft>
                <a:spcPts val="0"/>
              </a:spcAft>
              <a:buSzPts val="1400"/>
              <a:buChar char="●"/>
            </a:pPr>
            <a:r>
              <a:rPr lang="tr"/>
              <a:t>İ</a:t>
            </a:r>
            <a:r>
              <a:rPr lang="tr">
                <a:highlight>
                  <a:schemeClr val="lt1"/>
                </a:highlight>
              </a:rPr>
              <a:t>kili sınıflandırma</a:t>
            </a:r>
            <a:r>
              <a:rPr lang="tr"/>
              <a:t> için kullanılır</a:t>
            </a:r>
            <a:endParaRPr/>
          </a:p>
          <a:p>
            <a:pPr marL="457200" lvl="0" indent="-317500" algn="l" rtl="0">
              <a:lnSpc>
                <a:spcPct val="150000"/>
              </a:lnSpc>
              <a:spcBef>
                <a:spcPts val="0"/>
              </a:spcBef>
              <a:spcAft>
                <a:spcPts val="0"/>
              </a:spcAft>
              <a:buSzPts val="1400"/>
              <a:buChar char="●"/>
            </a:pPr>
            <a:r>
              <a:rPr lang="tr"/>
              <a:t>Çıktımız 0 ve 1 arasında bir olasılık değeri olur</a:t>
            </a:r>
            <a:endParaRPr/>
          </a:p>
          <a:p>
            <a:pPr marL="457200" lvl="0" indent="-317500" algn="l" rtl="0">
              <a:lnSpc>
                <a:spcPct val="150000"/>
              </a:lnSpc>
              <a:spcBef>
                <a:spcPts val="0"/>
              </a:spcBef>
              <a:spcAft>
                <a:spcPts val="0"/>
              </a:spcAft>
              <a:buSzPts val="1400"/>
              <a:buChar char="●"/>
            </a:pPr>
            <a:r>
              <a:rPr lang="tr"/>
              <a:t>“S” karakteristiğinde bir fonksiyondur</a:t>
            </a:r>
            <a:endParaRPr/>
          </a:p>
        </p:txBody>
      </p:sp>
      <p:pic>
        <p:nvPicPr>
          <p:cNvPr id="115" name="Google Shape;115;p21"/>
          <p:cNvPicPr preferRelativeResize="0"/>
          <p:nvPr/>
        </p:nvPicPr>
        <p:blipFill>
          <a:blip r:embed="rId3">
            <a:alphaModFix/>
          </a:blip>
          <a:stretch>
            <a:fillRect/>
          </a:stretch>
        </p:blipFill>
        <p:spPr>
          <a:xfrm>
            <a:off x="4922475" y="1970987"/>
            <a:ext cx="3709075" cy="2248075"/>
          </a:xfrm>
          <a:prstGeom prst="rect">
            <a:avLst/>
          </a:prstGeom>
          <a:noFill/>
          <a:ln>
            <a:noFill/>
          </a:ln>
        </p:spPr>
      </p:pic>
      <p:pic>
        <p:nvPicPr>
          <p:cNvPr id="116" name="Google Shape;116;p21"/>
          <p:cNvPicPr preferRelativeResize="0"/>
          <p:nvPr/>
        </p:nvPicPr>
        <p:blipFill>
          <a:blip r:embed="rId4">
            <a:alphaModFix/>
          </a:blip>
          <a:stretch>
            <a:fillRect/>
          </a:stretch>
        </p:blipFill>
        <p:spPr>
          <a:xfrm>
            <a:off x="5910338" y="1182100"/>
            <a:ext cx="1733361" cy="57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 Tipleri</a:t>
            </a:r>
            <a:endParaRPr/>
          </a:p>
        </p:txBody>
      </p:sp>
      <p:sp>
        <p:nvSpPr>
          <p:cNvPr id="113" name="Google Shape;11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4" name="Google Shape;114;p21"/>
          <p:cNvPicPr preferRelativeResize="0"/>
          <p:nvPr/>
        </p:nvPicPr>
        <p:blipFill>
          <a:blip r:embed="rId3">
            <a:alphaModFix/>
          </a:blip>
          <a:stretch>
            <a:fillRect/>
          </a:stretch>
        </p:blipFill>
        <p:spPr>
          <a:xfrm>
            <a:off x="311700" y="1152474"/>
            <a:ext cx="8520602" cy="336996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Aktivasyon Fonksiyonu</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tr" sz="2500"/>
              <a:t>Aktivasyon Fonksiyonu Nedir?</a:t>
            </a:r>
            <a:endParaRPr sz="2500"/>
          </a:p>
        </p:txBody>
      </p:sp>
      <p:sp>
        <p:nvSpPr>
          <p:cNvPr id="127" name="Google Shape;127;p23"/>
          <p:cNvSpPr txBox="1">
            <a:spLocks noGrp="1"/>
          </p:cNvSpPr>
          <p:nvPr>
            <p:ph type="body" idx="1"/>
          </p:nvPr>
        </p:nvSpPr>
        <p:spPr>
          <a:xfrm>
            <a:off x="311700" y="1152475"/>
            <a:ext cx="4080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tr">
                <a:highlight>
                  <a:schemeClr val="lt1"/>
                </a:highlight>
              </a:rPr>
              <a:t>Aktivasyon fonksiyonları modelin çıktısı üzerinde işlem yaparak çıktının nasıl olacağını belirleyen fonksiyonlardır.</a:t>
            </a:r>
            <a:endParaRPr>
              <a:highlight>
                <a:schemeClr val="lt1"/>
              </a:highlight>
            </a:endParaRPr>
          </a:p>
          <a:p>
            <a:pPr marL="0" lvl="0" indent="0" algn="l" rtl="0">
              <a:spcBef>
                <a:spcPts val="0"/>
              </a:spcBef>
              <a:spcAft>
                <a:spcPts val="0"/>
              </a:spcAft>
              <a:buClr>
                <a:schemeClr val="dk1"/>
              </a:buClr>
              <a:buSzPts val="1400"/>
              <a:buFont typeface="Arial"/>
              <a:buNone/>
            </a:pPr>
            <a:endParaRPr>
              <a:highlight>
                <a:schemeClr val="lt1"/>
              </a:highlight>
            </a:endParaRPr>
          </a:p>
          <a:p>
            <a:pPr marL="0" lvl="0" indent="0" algn="l" rtl="0">
              <a:spcBef>
                <a:spcPts val="0"/>
              </a:spcBef>
              <a:spcAft>
                <a:spcPts val="0"/>
              </a:spcAft>
              <a:buClr>
                <a:schemeClr val="dk1"/>
              </a:buClr>
              <a:buSzPts val="1400"/>
              <a:buFont typeface="Arial"/>
              <a:buNone/>
            </a:pPr>
            <a:r>
              <a:rPr lang="tr">
                <a:highlight>
                  <a:schemeClr val="lt1"/>
                </a:highlight>
              </a:rPr>
              <a:t>Çıktı, sınıflandırma problemleri gibi belli bir değer kümesi ile sınırlandırmak istenirse lineer regresyon formülü kullanılamaz. </a:t>
            </a:r>
            <a:endParaRPr>
              <a:highlight>
                <a:schemeClr val="lt1"/>
              </a:highlight>
            </a:endParaRPr>
          </a:p>
          <a:p>
            <a:pPr marL="0" lvl="0" indent="0" algn="l" rtl="0">
              <a:spcBef>
                <a:spcPts val="0"/>
              </a:spcBef>
              <a:spcAft>
                <a:spcPts val="0"/>
              </a:spcAft>
              <a:buClr>
                <a:schemeClr val="dk1"/>
              </a:buClr>
              <a:buSzPts val="1400"/>
              <a:buFont typeface="Arial"/>
              <a:buNone/>
            </a:pPr>
            <a:endParaRPr>
              <a:highlight>
                <a:schemeClr val="lt1"/>
              </a:highlight>
            </a:endParaRPr>
          </a:p>
          <a:p>
            <a:pPr marL="0" lvl="0" indent="0" algn="l" rtl="0">
              <a:spcBef>
                <a:spcPts val="0"/>
              </a:spcBef>
              <a:spcAft>
                <a:spcPts val="0"/>
              </a:spcAft>
              <a:buClr>
                <a:schemeClr val="dk1"/>
              </a:buClr>
              <a:buSzPts val="1400"/>
              <a:buFont typeface="Arial"/>
              <a:buNone/>
            </a:pPr>
            <a:r>
              <a:rPr lang="tr">
                <a:highlight>
                  <a:schemeClr val="lt1"/>
                </a:highlight>
              </a:rPr>
              <a:t>Lineer regresyon formülünde bağımlı değişken bağımsız değişkenlerin ağırlıklı toplamı iken, ikili sınıflandırma probleminde bağımlı değişken 1 ve 0 arasına sıkıştırılması gerektiğinden çıktıya özel bir aktivasyon fonksiyonu uygulanmalıdır.</a:t>
            </a:r>
            <a:endParaRPr>
              <a:highlight>
                <a:schemeClr val="lt1"/>
              </a:highlight>
            </a:endParaRPr>
          </a:p>
        </p:txBody>
      </p:sp>
      <p:pic>
        <p:nvPicPr>
          <p:cNvPr id="128" name="Google Shape;128;p23"/>
          <p:cNvPicPr preferRelativeResize="0"/>
          <p:nvPr/>
        </p:nvPicPr>
        <p:blipFill>
          <a:blip r:embed="rId3">
            <a:alphaModFix/>
          </a:blip>
          <a:stretch>
            <a:fillRect/>
          </a:stretch>
        </p:blipFill>
        <p:spPr>
          <a:xfrm>
            <a:off x="4607273" y="1093800"/>
            <a:ext cx="4340078" cy="3416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fade">
                                      <p:cBhvr>
                                        <p:cTn id="7" dur="1000"/>
                                        <p:tgtEl>
                                          <p:spTgt spid="1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1" end="1"/>
                                            </p:txEl>
                                          </p:spTgt>
                                        </p:tgtEl>
                                        <p:attrNameLst>
                                          <p:attrName>style.visibility</p:attrName>
                                        </p:attrNameLst>
                                      </p:cBhvr>
                                      <p:to>
                                        <p:strVal val="visible"/>
                                      </p:to>
                                    </p:set>
                                    <p:animEffect transition="in" filter="fade">
                                      <p:cBhvr>
                                        <p:cTn id="12" dur="1000"/>
                                        <p:tgtEl>
                                          <p:spTgt spid="1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xEl>
                                              <p:pRg st="2" end="2"/>
                                            </p:txEl>
                                          </p:spTgt>
                                        </p:tgtEl>
                                        <p:attrNameLst>
                                          <p:attrName>style.visibility</p:attrName>
                                        </p:attrNameLst>
                                      </p:cBhvr>
                                      <p:to>
                                        <p:strVal val="visible"/>
                                      </p:to>
                                    </p:set>
                                    <p:animEffect transition="in" filter="fade">
                                      <p:cBhvr>
                                        <p:cTn id="17" dur="1000"/>
                                        <p:tgtEl>
                                          <p:spTgt spid="1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xEl>
                                              <p:pRg st="3" end="3"/>
                                            </p:txEl>
                                          </p:spTgt>
                                        </p:tgtEl>
                                        <p:attrNameLst>
                                          <p:attrName>style.visibility</p:attrName>
                                        </p:attrNameLst>
                                      </p:cBhvr>
                                      <p:to>
                                        <p:strVal val="visible"/>
                                      </p:to>
                                    </p:set>
                                    <p:animEffect transition="in" filter="fade">
                                      <p:cBhvr>
                                        <p:cTn id="22" dur="1000"/>
                                        <p:tgtEl>
                                          <p:spTgt spid="1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7">
                                            <p:txEl>
                                              <p:pRg st="4" end="4"/>
                                            </p:txEl>
                                          </p:spTgt>
                                        </p:tgtEl>
                                        <p:attrNameLst>
                                          <p:attrName>style.visibility</p:attrName>
                                        </p:attrNameLst>
                                      </p:cBhvr>
                                      <p:to>
                                        <p:strVal val="visible"/>
                                      </p:to>
                                    </p:set>
                                    <p:animEffect transition="in" filter="fade">
                                      <p:cBhvr>
                                        <p:cTn id="27" dur="1000"/>
                                        <p:tgtEl>
                                          <p:spTgt spid="1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Sigmoid Function</a:t>
            </a:r>
            <a:endParaRPr/>
          </a:p>
        </p:txBody>
      </p:sp>
      <p:sp>
        <p:nvSpPr>
          <p:cNvPr id="134" name="Google Shape;134;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tr">
                <a:solidFill>
                  <a:srgbClr val="333333"/>
                </a:solidFill>
                <a:highlight>
                  <a:srgbClr val="FFFFFF"/>
                </a:highlight>
              </a:rPr>
              <a:t>Sigmoid fonksiyonu, lineer regresyon formülünün çıktısını 0 ve 1 arasına sıkıştırarak bir bir </a:t>
            </a:r>
            <a:r>
              <a:rPr lang="tr">
                <a:solidFill>
                  <a:srgbClr val="333333"/>
                </a:solidFill>
                <a:highlight>
                  <a:srgbClr val="C9DAF8"/>
                </a:highlight>
              </a:rPr>
              <a:t>olasılık değeri</a:t>
            </a:r>
            <a:r>
              <a:rPr lang="tr">
                <a:solidFill>
                  <a:srgbClr val="333333"/>
                </a:solidFill>
                <a:highlight>
                  <a:srgbClr val="FFFFFF"/>
                </a:highlight>
              </a:rPr>
              <a:t> veren aktivasyon fonksiyonudur. Bu da </a:t>
            </a:r>
            <a:r>
              <a:rPr lang="tr">
                <a:solidFill>
                  <a:srgbClr val="333333"/>
                </a:solidFill>
                <a:highlight>
                  <a:srgbClr val="C9DAF8"/>
                </a:highlight>
              </a:rPr>
              <a:t>çıktı değerinin 0 ve 1 arasında</a:t>
            </a:r>
            <a:r>
              <a:rPr lang="tr">
                <a:solidFill>
                  <a:srgbClr val="333333"/>
                </a:solidFill>
                <a:highlight>
                  <a:srgbClr val="FFFFFF"/>
                </a:highlight>
              </a:rPr>
              <a:t> olduğu anlamına gelir.</a:t>
            </a:r>
            <a:endParaRPr>
              <a:solidFill>
                <a:srgbClr val="333333"/>
              </a:solidFill>
              <a:highlight>
                <a:srgbClr val="FFFFFF"/>
              </a:highlight>
            </a:endParaRPr>
          </a:p>
          <a:p>
            <a:pPr marL="457200" lvl="0" indent="-317500" algn="l" rtl="0">
              <a:spcBef>
                <a:spcPts val="1200"/>
              </a:spcBef>
              <a:spcAft>
                <a:spcPts val="0"/>
              </a:spcAft>
              <a:buClr>
                <a:srgbClr val="333333"/>
              </a:buClr>
              <a:buSzPts val="1400"/>
              <a:buChar char="●"/>
            </a:pPr>
            <a:r>
              <a:rPr lang="tr">
                <a:solidFill>
                  <a:srgbClr val="333333"/>
                </a:solidFill>
                <a:highlight>
                  <a:srgbClr val="FFFFFF"/>
                </a:highlight>
              </a:rPr>
              <a:t>Sigmoid aktivasyon fonksiyonu kullanıldığında bağımsız değişkenlerdeki küçük değişimler bağımlı değişken üzerinde oransal olarak ciddi değişikliğe neden olacaktır. Bağımsız değişkenlerde ne denli değişiklik olursa olsun bağımlı değişken her zaman 0 ve 1 arasında olacaktır.</a:t>
            </a:r>
            <a:endParaRPr>
              <a:solidFill>
                <a:srgbClr val="333333"/>
              </a:solidFill>
              <a:highlight>
                <a:srgbClr val="FFFFFF"/>
              </a:highlight>
            </a:endParaRPr>
          </a:p>
        </p:txBody>
      </p:sp>
      <p:pic>
        <p:nvPicPr>
          <p:cNvPr id="135" name="Google Shape;135;p24"/>
          <p:cNvPicPr preferRelativeResize="0"/>
          <p:nvPr/>
        </p:nvPicPr>
        <p:blipFill>
          <a:blip r:embed="rId3">
            <a:alphaModFix/>
          </a:blip>
          <a:stretch>
            <a:fillRect/>
          </a:stretch>
        </p:blipFill>
        <p:spPr>
          <a:xfrm>
            <a:off x="4828250" y="1431925"/>
            <a:ext cx="3810000" cy="2857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İkiden Fazla Sınıfımız Olduğunda Ne Yapılmalıdır?</a:t>
            </a:r>
            <a:endParaRPr/>
          </a:p>
        </p:txBody>
      </p:sp>
      <p:sp>
        <p:nvSpPr>
          <p:cNvPr id="141" name="Google Shape;141;p25"/>
          <p:cNvSpPr txBox="1">
            <a:spLocks noGrp="1"/>
          </p:cNvSpPr>
          <p:nvPr>
            <p:ph type="body" idx="1"/>
          </p:nvPr>
        </p:nvSpPr>
        <p:spPr>
          <a:xfrm>
            <a:off x="311700" y="1152475"/>
            <a:ext cx="43602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tr" b="1"/>
              <a:t>Softmax Aktivasyon Fonksiyonu</a:t>
            </a:r>
            <a:endParaRPr/>
          </a:p>
          <a:p>
            <a:pPr marL="0" lvl="0" indent="0" algn="l" rtl="0">
              <a:spcBef>
                <a:spcPts val="1200"/>
              </a:spcBef>
              <a:spcAft>
                <a:spcPts val="0"/>
              </a:spcAft>
              <a:buNone/>
            </a:pPr>
            <a:r>
              <a:rPr lang="tr"/>
              <a:t>Softmax, sigmoid fonksiyonunun aksine modelimizin ikiden fazla sınıf için olasılık çıktıları üretmesini sağlayan aktivasyon fonksiyonudur.</a:t>
            </a:r>
            <a:endParaRPr/>
          </a:p>
          <a:p>
            <a:pPr marL="0" lvl="0" indent="0" algn="l" rtl="0">
              <a:spcBef>
                <a:spcPts val="1200"/>
              </a:spcBef>
              <a:spcAft>
                <a:spcPts val="0"/>
              </a:spcAft>
              <a:buNone/>
            </a:pPr>
            <a:r>
              <a:rPr lang="tr"/>
              <a:t>Derin Öğrenme modellerinde Softmax aktivasyon fonksiyonu son katmanda kullanıldığında her sınıf için ayrı bir olasılık değeri döndürülür. Bu olasılık değerlerinin toplamı 1’e eşittir.</a:t>
            </a:r>
            <a:endParaRPr/>
          </a:p>
          <a:p>
            <a:pPr marL="0" lvl="0" indent="0" algn="l" rtl="0">
              <a:spcBef>
                <a:spcPts val="1200"/>
              </a:spcBef>
              <a:spcAft>
                <a:spcPts val="1200"/>
              </a:spcAft>
              <a:buNone/>
            </a:pPr>
            <a:r>
              <a:rPr lang="tr" i="1">
                <a:solidFill>
                  <a:schemeClr val="dk2"/>
                </a:solidFill>
              </a:rPr>
              <a:t>Örneğin; yandaki modelde Cat, Dog ve Horse sınıfları için bir olasılık değeri üretilmiştir. Bu değerlere baktığınızda modeli, girdiğimizin %94 oranında Dog, %6 oranında Cat ve %0 oranında Horse olduğunu tahmin etmiştir.</a:t>
            </a:r>
            <a:endParaRPr i="1">
              <a:solidFill>
                <a:schemeClr val="dk2"/>
              </a:solidFill>
            </a:endParaRPr>
          </a:p>
        </p:txBody>
      </p:sp>
      <p:pic>
        <p:nvPicPr>
          <p:cNvPr id="142" name="Google Shape;142;p25"/>
          <p:cNvPicPr preferRelativeResize="0"/>
          <p:nvPr/>
        </p:nvPicPr>
        <p:blipFill>
          <a:blip r:embed="rId3">
            <a:alphaModFix/>
          </a:blip>
          <a:stretch>
            <a:fillRect/>
          </a:stretch>
        </p:blipFill>
        <p:spPr>
          <a:xfrm>
            <a:off x="5742463" y="3413400"/>
            <a:ext cx="2333625" cy="857250"/>
          </a:xfrm>
          <a:prstGeom prst="rect">
            <a:avLst/>
          </a:prstGeom>
          <a:noFill/>
          <a:ln>
            <a:noFill/>
          </a:ln>
        </p:spPr>
      </p:pic>
      <p:pic>
        <p:nvPicPr>
          <p:cNvPr id="143" name="Google Shape;143;p25"/>
          <p:cNvPicPr preferRelativeResize="0"/>
          <p:nvPr/>
        </p:nvPicPr>
        <p:blipFill>
          <a:blip r:embed="rId4">
            <a:alphaModFix/>
          </a:blip>
          <a:stretch>
            <a:fillRect/>
          </a:stretch>
        </p:blipFill>
        <p:spPr>
          <a:xfrm>
            <a:off x="5278113" y="1375126"/>
            <a:ext cx="3262350" cy="15624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ctrTitle"/>
          </p:nvPr>
        </p:nvSpPr>
        <p:spPr>
          <a:xfrm>
            <a:off x="311700" y="1689150"/>
            <a:ext cx="8520600" cy="1765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tr"/>
              <a:t>Sınıflandırma Modelinin Performansını Ölçmek</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Sınıflandırma Eşikleri (Thresholding)</a:t>
            </a:r>
            <a:endParaRPr/>
          </a:p>
        </p:txBody>
      </p:sp>
      <p:sp>
        <p:nvSpPr>
          <p:cNvPr id="154" name="Google Shape;154;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Eşik, lojistik regresyon sonucunda tahmin edilen olasılık değerlerinden hangilerinin doğru kabul edileceğini belirleyen değerdir. </a:t>
            </a:r>
            <a:endParaRPr/>
          </a:p>
          <a:p>
            <a:pPr marL="0" lvl="0" indent="0" algn="l" rtl="0">
              <a:spcBef>
                <a:spcPts val="1200"/>
              </a:spcBef>
              <a:spcAft>
                <a:spcPts val="0"/>
              </a:spcAft>
              <a:buNone/>
            </a:pPr>
            <a:r>
              <a:rPr lang="tr"/>
              <a:t>Örneğin; Maillerin spam olup olmama durumuna göre sınıflandıran bir modele 0.5 eşiği verilirse:</a:t>
            </a:r>
            <a:endParaRPr/>
          </a:p>
          <a:p>
            <a:pPr marL="457200" lvl="0" indent="-317500" algn="l" rtl="0">
              <a:spcBef>
                <a:spcPts val="1200"/>
              </a:spcBef>
              <a:spcAft>
                <a:spcPts val="0"/>
              </a:spcAft>
              <a:buSzPts val="1400"/>
              <a:buChar char="●"/>
            </a:pPr>
            <a:r>
              <a:rPr lang="tr"/>
              <a:t>Spam olasılığı </a:t>
            </a:r>
            <a:r>
              <a:rPr lang="tr">
                <a:highlight>
                  <a:srgbClr val="C9DAF8"/>
                </a:highlight>
              </a:rPr>
              <a:t>0.5 değerine eşit veya üstünde</a:t>
            </a:r>
            <a:r>
              <a:rPr lang="tr"/>
              <a:t> olan mailler </a:t>
            </a:r>
            <a:r>
              <a:rPr lang="tr">
                <a:highlight>
                  <a:srgbClr val="C9DAF8"/>
                </a:highlight>
              </a:rPr>
              <a:t>spam</a:t>
            </a:r>
            <a:r>
              <a:rPr lang="tr">
                <a:highlight>
                  <a:schemeClr val="lt1"/>
                </a:highlight>
              </a:rPr>
              <a:t> olarak sınıflandırılır</a:t>
            </a:r>
            <a:endParaRPr>
              <a:highlight>
                <a:schemeClr val="lt1"/>
              </a:highlight>
            </a:endParaRPr>
          </a:p>
          <a:p>
            <a:pPr marL="457200" lvl="0" indent="-317500" algn="l" rtl="0">
              <a:spcBef>
                <a:spcPts val="0"/>
              </a:spcBef>
              <a:spcAft>
                <a:spcPts val="0"/>
              </a:spcAft>
              <a:buSzPts val="1400"/>
              <a:buChar char="●"/>
            </a:pPr>
            <a:r>
              <a:rPr lang="tr"/>
              <a:t>Spam olasılığı </a:t>
            </a:r>
            <a:r>
              <a:rPr lang="tr">
                <a:highlight>
                  <a:srgbClr val="C9DAF8"/>
                </a:highlight>
              </a:rPr>
              <a:t>0.5 değerinin altında</a:t>
            </a:r>
            <a:r>
              <a:rPr lang="tr"/>
              <a:t> olan mailler </a:t>
            </a:r>
            <a:r>
              <a:rPr lang="tr">
                <a:highlight>
                  <a:srgbClr val="C9DAF8"/>
                </a:highlight>
              </a:rPr>
              <a:t>spam değil</a:t>
            </a:r>
            <a:r>
              <a:rPr lang="tr">
                <a:highlight>
                  <a:schemeClr val="lt1"/>
                </a:highlight>
              </a:rPr>
              <a:t> olarak sınıflandırılır</a:t>
            </a:r>
            <a:endParaRPr>
              <a:highlight>
                <a:srgbClr val="C9DAF8"/>
              </a:highlight>
            </a:endParaRPr>
          </a:p>
        </p:txBody>
      </p:sp>
      <p:pic>
        <p:nvPicPr>
          <p:cNvPr id="155" name="Google Shape;155;p27"/>
          <p:cNvPicPr preferRelativeResize="0"/>
          <p:nvPr/>
        </p:nvPicPr>
        <p:blipFill rotWithShape="1">
          <a:blip r:embed="rId3">
            <a:alphaModFix/>
          </a:blip>
          <a:srcRect b="14295"/>
          <a:stretch/>
        </p:blipFill>
        <p:spPr>
          <a:xfrm>
            <a:off x="2027900" y="2916150"/>
            <a:ext cx="5088201" cy="176277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True vs False &amp; Positive vs Negative</a:t>
            </a:r>
            <a:endParaRPr/>
          </a:p>
        </p:txBody>
      </p:sp>
      <p:sp>
        <p:nvSpPr>
          <p:cNvPr id="161" name="Google Shape;161;p28"/>
          <p:cNvSpPr txBox="1">
            <a:spLocks noGrp="1"/>
          </p:cNvSpPr>
          <p:nvPr>
            <p:ph type="body" idx="1"/>
          </p:nvPr>
        </p:nvSpPr>
        <p:spPr>
          <a:xfrm>
            <a:off x="311700" y="1152475"/>
            <a:ext cx="8520600" cy="750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tr"/>
              <a:t>Sınıflandırma modelinin performansının ölçülebilmesi için bazı verilerin kullanılması gereklidir. Bu veriler True Positive, True Negative, True Positive ve False Positive değerleridir.</a:t>
            </a:r>
            <a:endParaRPr/>
          </a:p>
        </p:txBody>
      </p:sp>
      <p:sp>
        <p:nvSpPr>
          <p:cNvPr id="162" name="Google Shape;162;p28"/>
          <p:cNvSpPr txBox="1">
            <a:spLocks noGrp="1"/>
          </p:cNvSpPr>
          <p:nvPr>
            <p:ph type="body" idx="1"/>
          </p:nvPr>
        </p:nvSpPr>
        <p:spPr>
          <a:xfrm>
            <a:off x="367000" y="1902475"/>
            <a:ext cx="4046400" cy="2809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tr" b="1" u="sng"/>
              <a:t>Positive vs Negative</a:t>
            </a:r>
            <a:endParaRPr b="1" u="sng"/>
          </a:p>
          <a:p>
            <a:pPr marL="0" lvl="0" indent="0" algn="l" rtl="0">
              <a:spcBef>
                <a:spcPts val="1200"/>
              </a:spcBef>
              <a:spcAft>
                <a:spcPts val="0"/>
              </a:spcAft>
              <a:buNone/>
            </a:pPr>
            <a:r>
              <a:rPr lang="tr"/>
              <a:t>True ve False değerlerimiz temelde etiket sınıflarımızdır.</a:t>
            </a:r>
            <a:endParaRPr/>
          </a:p>
          <a:p>
            <a:pPr marL="0" lvl="0" indent="0" algn="l" rtl="0">
              <a:spcBef>
                <a:spcPts val="1200"/>
              </a:spcBef>
              <a:spcAft>
                <a:spcPts val="0"/>
              </a:spcAft>
              <a:buNone/>
            </a:pPr>
            <a:r>
              <a:rPr lang="tr"/>
              <a:t>Örneğin; bir e-mail spam sınıflandırma modelinde:</a:t>
            </a:r>
            <a:endParaRPr/>
          </a:p>
          <a:p>
            <a:pPr marL="457200" lvl="0" indent="-317500" algn="l" rtl="0">
              <a:spcBef>
                <a:spcPts val="1200"/>
              </a:spcBef>
              <a:spcAft>
                <a:spcPts val="0"/>
              </a:spcAft>
              <a:buSzPts val="1400"/>
              <a:buChar char="●"/>
            </a:pPr>
            <a:r>
              <a:rPr lang="tr"/>
              <a:t>“Spam” = Positive</a:t>
            </a:r>
            <a:endParaRPr/>
          </a:p>
          <a:p>
            <a:pPr marL="457200" lvl="0" indent="-317500" algn="l" rtl="0">
              <a:spcBef>
                <a:spcPts val="0"/>
              </a:spcBef>
              <a:spcAft>
                <a:spcPts val="0"/>
              </a:spcAft>
              <a:buSzPts val="1400"/>
              <a:buChar char="●"/>
            </a:pPr>
            <a:r>
              <a:rPr lang="tr"/>
              <a:t>“Not Spam” = Negative</a:t>
            </a:r>
            <a:endParaRPr/>
          </a:p>
          <a:p>
            <a:pPr marL="0" lvl="0" indent="0" algn="l" rtl="0">
              <a:spcBef>
                <a:spcPts val="1200"/>
              </a:spcBef>
              <a:spcAft>
                <a:spcPts val="1200"/>
              </a:spcAft>
              <a:buNone/>
            </a:pPr>
            <a:r>
              <a:rPr lang="tr"/>
              <a:t>olarak varsayılabilir.</a:t>
            </a:r>
            <a:endParaRPr/>
          </a:p>
        </p:txBody>
      </p:sp>
      <p:sp>
        <p:nvSpPr>
          <p:cNvPr id="163" name="Google Shape;163;p28"/>
          <p:cNvSpPr txBox="1">
            <a:spLocks noGrp="1"/>
          </p:cNvSpPr>
          <p:nvPr>
            <p:ph type="body" idx="1"/>
          </p:nvPr>
        </p:nvSpPr>
        <p:spPr>
          <a:xfrm>
            <a:off x="4722700" y="2037225"/>
            <a:ext cx="4046400" cy="2809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tr" b="1" u="sng"/>
              <a:t>True vs False</a:t>
            </a:r>
            <a:endParaRPr b="1" u="sng"/>
          </a:p>
          <a:p>
            <a:pPr marL="0" lvl="0" indent="0" algn="l" rtl="0">
              <a:spcBef>
                <a:spcPts val="1200"/>
              </a:spcBef>
              <a:spcAft>
                <a:spcPts val="0"/>
              </a:spcAft>
              <a:buNone/>
            </a:pPr>
            <a:r>
              <a:rPr lang="tr"/>
              <a:t>Positive ve Negative değerlerimiz modelimizin tahmin sonuçlarıyla alakalıdır. </a:t>
            </a:r>
            <a:endParaRPr/>
          </a:p>
          <a:p>
            <a:pPr marL="0" lvl="0" indent="0" algn="l" rtl="0">
              <a:spcBef>
                <a:spcPts val="1200"/>
              </a:spcBef>
              <a:spcAft>
                <a:spcPts val="0"/>
              </a:spcAft>
              <a:buNone/>
            </a:pPr>
            <a:r>
              <a:rPr lang="tr"/>
              <a:t>Örneğin; model gerçekte “Spam” (Positive) olan bir maili “Not Spam” (Negative) olarak tahmin ettiğinde bu tahmin False Negative bir tahmin olur. </a:t>
            </a:r>
            <a:endParaRPr/>
          </a:p>
          <a:p>
            <a:pPr marL="0" lvl="0" indent="0" algn="l" rtl="0">
              <a:spcBef>
                <a:spcPts val="1200"/>
              </a:spcBef>
              <a:spcAft>
                <a:spcPts val="1200"/>
              </a:spcAft>
              <a:buNone/>
            </a:pPr>
            <a:r>
              <a:rPr lang="tr"/>
              <a:t>Bunun nedeni modelimizin Negative bir tahmin gerçekleştirmesi ve bu tahminin de yanlış (False) olmasıdır.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Karmaşıklık Matrisi</a:t>
            </a:r>
            <a:endParaRPr/>
          </a:p>
        </p:txBody>
      </p:sp>
      <p:sp>
        <p:nvSpPr>
          <p:cNvPr id="169" name="Google Shape;169;p29"/>
          <p:cNvSpPr txBox="1">
            <a:spLocks noGrp="1"/>
          </p:cNvSpPr>
          <p:nvPr>
            <p:ph type="body" idx="1"/>
          </p:nvPr>
        </p:nvSpPr>
        <p:spPr>
          <a:xfrm>
            <a:off x="311700" y="1272650"/>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Sınıflandırma modelinin</a:t>
            </a:r>
            <a:r>
              <a:rPr lang="tr">
                <a:highlight>
                  <a:srgbClr val="FFFFFF"/>
                </a:highlight>
              </a:rPr>
              <a:t> performansını değerlendirmek için kullanılan gerçek sınıf değeri ile tahmin edilen sınıf değerinin karşılaştırıldığı bir matristir.</a:t>
            </a:r>
            <a:endParaRPr/>
          </a:p>
          <a:p>
            <a:pPr marL="0" lvl="0" indent="0" algn="l" rtl="0">
              <a:spcBef>
                <a:spcPts val="1200"/>
              </a:spcBef>
              <a:spcAft>
                <a:spcPts val="1200"/>
              </a:spcAft>
              <a:buNone/>
            </a:pPr>
            <a:r>
              <a:rPr lang="tr" b="1"/>
              <a:t>Positive:</a:t>
            </a:r>
            <a:r>
              <a:rPr lang="tr"/>
              <a:t> “Spam”  </a:t>
            </a:r>
            <a:r>
              <a:rPr lang="tr" b="1"/>
              <a:t>Negative:</a:t>
            </a:r>
            <a:r>
              <a:rPr lang="tr"/>
              <a:t> “Spam Değil”</a:t>
            </a:r>
            <a:endParaRPr/>
          </a:p>
        </p:txBody>
      </p:sp>
      <p:graphicFrame>
        <p:nvGraphicFramePr>
          <p:cNvPr id="170" name="Google Shape;170;p29"/>
          <p:cNvGraphicFramePr/>
          <p:nvPr/>
        </p:nvGraphicFramePr>
        <p:xfrm>
          <a:off x="311700" y="2366700"/>
          <a:ext cx="3000000" cy="3000000"/>
        </p:xfrm>
        <a:graphic>
          <a:graphicData uri="http://schemas.openxmlformats.org/drawingml/2006/table">
            <a:tbl>
              <a:tblPr>
                <a:noFill/>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855450">
                <a:tc>
                  <a:txBody>
                    <a:bodyPr/>
                    <a:lstStyle/>
                    <a:p>
                      <a:pPr marL="0" lvl="0" indent="0" algn="l" rtl="0">
                        <a:spcBef>
                          <a:spcPts val="0"/>
                        </a:spcBef>
                        <a:spcAft>
                          <a:spcPts val="0"/>
                        </a:spcAft>
                        <a:buNone/>
                      </a:pPr>
                      <a:r>
                        <a:rPr lang="tr" b="1"/>
                        <a:t>True Positive: </a:t>
                      </a:r>
                      <a:r>
                        <a:rPr lang="tr"/>
                        <a:t>Modelin pozitif sınıfı doğru bir şekilde tahminlediği bir sonuçtur</a:t>
                      </a:r>
                      <a:endParaRPr/>
                    </a:p>
                    <a:p>
                      <a:pPr marL="0" lvl="0" indent="0" algn="l" rtl="0">
                        <a:spcBef>
                          <a:spcPts val="0"/>
                        </a:spcBef>
                        <a:spcAft>
                          <a:spcPts val="0"/>
                        </a:spcAft>
                        <a:buNone/>
                      </a:pPr>
                      <a:endParaRPr b="1"/>
                    </a:p>
                    <a:p>
                      <a:pPr marL="0" lvl="0" indent="0" algn="l" rtl="0">
                        <a:spcBef>
                          <a:spcPts val="0"/>
                        </a:spcBef>
                        <a:spcAft>
                          <a:spcPts val="0"/>
                        </a:spcAft>
                        <a:buNone/>
                      </a:pPr>
                      <a:r>
                        <a:rPr lang="tr" b="1"/>
                        <a:t>Gerçek:</a:t>
                      </a:r>
                      <a:r>
                        <a:rPr lang="tr"/>
                        <a:t> E-mail Spam</a:t>
                      </a:r>
                      <a:endParaRPr/>
                    </a:p>
                    <a:p>
                      <a:pPr marL="0" lvl="0" indent="0" algn="l" rtl="0">
                        <a:spcBef>
                          <a:spcPts val="0"/>
                        </a:spcBef>
                        <a:spcAft>
                          <a:spcPts val="0"/>
                        </a:spcAft>
                        <a:buNone/>
                      </a:pPr>
                      <a:r>
                        <a:rPr lang="tr" b="1"/>
                        <a:t>Model Tahmini:</a:t>
                      </a:r>
                      <a:r>
                        <a:rPr lang="tr"/>
                        <a:t> E-mail Spam</a:t>
                      </a:r>
                      <a:endParaRPr/>
                    </a:p>
                  </a:txBody>
                  <a:tcPr marL="91425" marR="91425" marT="91425" marB="91425">
                    <a:solidFill>
                      <a:srgbClr val="6AA84F"/>
                    </a:solidFill>
                  </a:tcPr>
                </a:tc>
                <a:tc>
                  <a:txBody>
                    <a:bodyPr/>
                    <a:lstStyle/>
                    <a:p>
                      <a:pPr marL="0" lvl="0" indent="0" algn="l" rtl="0">
                        <a:spcBef>
                          <a:spcPts val="0"/>
                        </a:spcBef>
                        <a:spcAft>
                          <a:spcPts val="0"/>
                        </a:spcAft>
                        <a:buNone/>
                      </a:pPr>
                      <a:r>
                        <a:rPr lang="tr" b="1">
                          <a:solidFill>
                            <a:schemeClr val="dk1"/>
                          </a:solidFill>
                        </a:rPr>
                        <a:t>False Positive: </a:t>
                      </a:r>
                      <a:r>
                        <a:rPr lang="tr">
                          <a:solidFill>
                            <a:schemeClr val="dk1"/>
                          </a:solidFill>
                        </a:rPr>
                        <a:t>Modelin pozitif sınıfı doğru bir şekilde tahminleyemediği bir sonuçtur</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 b="1">
                          <a:solidFill>
                            <a:schemeClr val="dk1"/>
                          </a:solidFill>
                        </a:rPr>
                        <a:t>Gerçek:</a:t>
                      </a:r>
                      <a:r>
                        <a:rPr lang="tr">
                          <a:solidFill>
                            <a:schemeClr val="dk1"/>
                          </a:solidFill>
                        </a:rPr>
                        <a:t> E-mail Spam Değil</a:t>
                      </a:r>
                      <a:endParaRPr>
                        <a:solidFill>
                          <a:schemeClr val="dk1"/>
                        </a:solidFill>
                      </a:endParaRPr>
                    </a:p>
                    <a:p>
                      <a:pPr marL="0" lvl="0" indent="0" algn="l" rtl="0">
                        <a:spcBef>
                          <a:spcPts val="0"/>
                        </a:spcBef>
                        <a:spcAft>
                          <a:spcPts val="0"/>
                        </a:spcAft>
                        <a:buNone/>
                      </a:pPr>
                      <a:r>
                        <a:rPr lang="tr" b="1">
                          <a:solidFill>
                            <a:schemeClr val="dk1"/>
                          </a:solidFill>
                        </a:rPr>
                        <a:t>Model Tahmini:</a:t>
                      </a:r>
                      <a:r>
                        <a:rPr lang="tr">
                          <a:solidFill>
                            <a:schemeClr val="dk1"/>
                          </a:solidFill>
                        </a:rPr>
                        <a:t> E-mail Spam</a:t>
                      </a:r>
                      <a:endParaRPr/>
                    </a:p>
                  </a:txBody>
                  <a:tcPr marL="91425" marR="91425" marT="91425" marB="91425">
                    <a:solidFill>
                      <a:srgbClr val="CC0000"/>
                    </a:solidFill>
                  </a:tcPr>
                </a:tc>
                <a:extLst>
                  <a:ext uri="{0D108BD9-81ED-4DB2-BD59-A6C34878D82A}">
                    <a16:rowId xmlns:a16="http://schemas.microsoft.com/office/drawing/2014/main" val="10000"/>
                  </a:ext>
                </a:extLst>
              </a:tr>
              <a:tr h="889625">
                <a:tc>
                  <a:txBody>
                    <a:bodyPr/>
                    <a:lstStyle/>
                    <a:p>
                      <a:pPr marL="0" lvl="0" indent="0" algn="l" rtl="0">
                        <a:spcBef>
                          <a:spcPts val="0"/>
                        </a:spcBef>
                        <a:spcAft>
                          <a:spcPts val="0"/>
                        </a:spcAft>
                        <a:buNone/>
                      </a:pPr>
                      <a:r>
                        <a:rPr lang="tr" b="1">
                          <a:solidFill>
                            <a:schemeClr val="dk1"/>
                          </a:solidFill>
                        </a:rPr>
                        <a:t>False Negative: </a:t>
                      </a:r>
                      <a:r>
                        <a:rPr lang="tr">
                          <a:solidFill>
                            <a:schemeClr val="dk1"/>
                          </a:solidFill>
                        </a:rPr>
                        <a:t>Modelin negatif sınıfı doğru bir şekilde tahminlediği bir sonuçtur</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 b="1">
                          <a:solidFill>
                            <a:schemeClr val="dk1"/>
                          </a:solidFill>
                        </a:rPr>
                        <a:t>Gerçek:</a:t>
                      </a:r>
                      <a:r>
                        <a:rPr lang="tr">
                          <a:solidFill>
                            <a:schemeClr val="dk1"/>
                          </a:solidFill>
                        </a:rPr>
                        <a:t> E-mail Spam Değil</a:t>
                      </a:r>
                      <a:endParaRPr>
                        <a:solidFill>
                          <a:schemeClr val="dk1"/>
                        </a:solidFill>
                      </a:endParaRPr>
                    </a:p>
                    <a:p>
                      <a:pPr marL="0" lvl="0" indent="0" algn="l" rtl="0">
                        <a:spcBef>
                          <a:spcPts val="0"/>
                        </a:spcBef>
                        <a:spcAft>
                          <a:spcPts val="0"/>
                        </a:spcAft>
                        <a:buNone/>
                      </a:pPr>
                      <a:r>
                        <a:rPr lang="tr" b="1">
                          <a:solidFill>
                            <a:schemeClr val="dk1"/>
                          </a:solidFill>
                        </a:rPr>
                        <a:t>Model Tahmini:</a:t>
                      </a:r>
                      <a:r>
                        <a:rPr lang="tr">
                          <a:solidFill>
                            <a:schemeClr val="dk1"/>
                          </a:solidFill>
                        </a:rPr>
                        <a:t> E-mail Spam</a:t>
                      </a:r>
                      <a:endParaRPr/>
                    </a:p>
                  </a:txBody>
                  <a:tcPr marL="91425" marR="91425" marT="91425" marB="91425">
                    <a:solidFill>
                      <a:srgbClr val="CC0000"/>
                    </a:solidFill>
                  </a:tcPr>
                </a:tc>
                <a:tc>
                  <a:txBody>
                    <a:bodyPr/>
                    <a:lstStyle/>
                    <a:p>
                      <a:pPr marL="0" lvl="0" indent="0" algn="l" rtl="0">
                        <a:spcBef>
                          <a:spcPts val="0"/>
                        </a:spcBef>
                        <a:spcAft>
                          <a:spcPts val="0"/>
                        </a:spcAft>
                        <a:buNone/>
                      </a:pPr>
                      <a:r>
                        <a:rPr lang="tr" b="1">
                          <a:solidFill>
                            <a:schemeClr val="dk1"/>
                          </a:solidFill>
                        </a:rPr>
                        <a:t>True Negative: </a:t>
                      </a:r>
                      <a:r>
                        <a:rPr lang="tr">
                          <a:solidFill>
                            <a:schemeClr val="dk1"/>
                          </a:solidFill>
                        </a:rPr>
                        <a:t>Modelin negatif sınıfı doğru bir şekilde tahminlediği bir sonuçtur</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 b="1">
                          <a:solidFill>
                            <a:schemeClr val="dk1"/>
                          </a:solidFill>
                        </a:rPr>
                        <a:t>Gerçek:</a:t>
                      </a:r>
                      <a:r>
                        <a:rPr lang="tr">
                          <a:solidFill>
                            <a:schemeClr val="dk1"/>
                          </a:solidFill>
                        </a:rPr>
                        <a:t> E-mail Spam Değil</a:t>
                      </a:r>
                      <a:endParaRPr>
                        <a:solidFill>
                          <a:schemeClr val="dk1"/>
                        </a:solidFill>
                      </a:endParaRPr>
                    </a:p>
                    <a:p>
                      <a:pPr marL="0" lvl="0" indent="0" algn="l" rtl="0">
                        <a:spcBef>
                          <a:spcPts val="0"/>
                        </a:spcBef>
                        <a:spcAft>
                          <a:spcPts val="0"/>
                        </a:spcAft>
                        <a:buNone/>
                      </a:pPr>
                      <a:r>
                        <a:rPr lang="tr" b="1">
                          <a:solidFill>
                            <a:schemeClr val="dk1"/>
                          </a:solidFill>
                        </a:rPr>
                        <a:t>Model Tahmini:</a:t>
                      </a:r>
                      <a:r>
                        <a:rPr lang="tr">
                          <a:solidFill>
                            <a:schemeClr val="dk1"/>
                          </a:solidFill>
                        </a:rPr>
                        <a:t> E-mail Spam Değil</a:t>
                      </a:r>
                      <a:endParaRPr/>
                    </a:p>
                  </a:txBody>
                  <a:tcPr marL="91425" marR="91425" marT="91425" marB="91425">
                    <a:solidFill>
                      <a:srgbClr val="6AA84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body" idx="1"/>
          </p:nvPr>
        </p:nvSpPr>
        <p:spPr>
          <a:xfrm>
            <a:off x="311700" y="1152475"/>
            <a:ext cx="8520600" cy="10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solidFill>
                  <a:srgbClr val="252525"/>
                </a:solidFill>
              </a:rPr>
              <a:t>Accuracy metriği, doğru tahmin edilen tahmin sayısının tüm tahminlerin sayısına bölünmesiyle bulunur.</a:t>
            </a:r>
            <a:endParaRPr>
              <a:solidFill>
                <a:srgbClr val="252525"/>
              </a:solidFill>
            </a:endParaRPr>
          </a:p>
          <a:p>
            <a:pPr marL="0" lvl="0" indent="0" algn="l" rtl="0">
              <a:spcBef>
                <a:spcPts val="1200"/>
              </a:spcBef>
              <a:spcAft>
                <a:spcPts val="1200"/>
              </a:spcAft>
              <a:buNone/>
            </a:pPr>
            <a:r>
              <a:rPr lang="tr">
                <a:solidFill>
                  <a:srgbClr val="252525"/>
                </a:solidFill>
                <a:highlight>
                  <a:srgbClr val="C9DAF8"/>
                </a:highlight>
              </a:rPr>
              <a:t>Dengesiz dağılımlı veri setleri</a:t>
            </a:r>
            <a:r>
              <a:rPr lang="tr">
                <a:solidFill>
                  <a:srgbClr val="252525"/>
                </a:solidFill>
              </a:rPr>
              <a:t> için tek başına yeterli olmamasından dolayı başka sınıflandırma metriklerine ihtiyaç duyulmuştur.</a:t>
            </a:r>
            <a:endParaRPr/>
          </a:p>
        </p:txBody>
      </p:sp>
      <p:sp>
        <p:nvSpPr>
          <p:cNvPr id="176" name="Google Shape;17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tr"/>
              <a:t>Accuracy</a:t>
            </a:r>
            <a:endParaRPr/>
          </a:p>
          <a:p>
            <a:pPr marL="0" lvl="0" indent="0" algn="l" rtl="0">
              <a:spcBef>
                <a:spcPts val="0"/>
              </a:spcBef>
              <a:spcAft>
                <a:spcPts val="0"/>
              </a:spcAft>
              <a:buNone/>
            </a:pPr>
            <a:endParaRPr/>
          </a:p>
        </p:txBody>
      </p:sp>
      <p:pic>
        <p:nvPicPr>
          <p:cNvPr id="177" name="Google Shape;177;p30"/>
          <p:cNvPicPr preferRelativeResize="0"/>
          <p:nvPr/>
        </p:nvPicPr>
        <p:blipFill>
          <a:blip r:embed="rId3">
            <a:alphaModFix/>
          </a:blip>
          <a:stretch>
            <a:fillRect/>
          </a:stretch>
        </p:blipFill>
        <p:spPr>
          <a:xfrm>
            <a:off x="463346" y="2456371"/>
            <a:ext cx="3965800" cy="1614800"/>
          </a:xfrm>
          <a:prstGeom prst="rect">
            <a:avLst/>
          </a:prstGeom>
          <a:noFill/>
          <a:ln>
            <a:noFill/>
          </a:ln>
        </p:spPr>
      </p:pic>
      <p:pic>
        <p:nvPicPr>
          <p:cNvPr id="178" name="Google Shape;178;p30"/>
          <p:cNvPicPr preferRelativeResize="0"/>
          <p:nvPr/>
        </p:nvPicPr>
        <p:blipFill>
          <a:blip r:embed="rId4">
            <a:alphaModFix/>
          </a:blip>
          <a:stretch>
            <a:fillRect/>
          </a:stretch>
        </p:blipFill>
        <p:spPr>
          <a:xfrm>
            <a:off x="4624574" y="2345991"/>
            <a:ext cx="3965799" cy="192315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Neden Accuracy Tek Başına Yeterli Değil?</a:t>
            </a:r>
            <a:endParaRPr/>
          </a:p>
        </p:txBody>
      </p:sp>
      <p:sp>
        <p:nvSpPr>
          <p:cNvPr id="184" name="Google Shape;184;p31"/>
          <p:cNvSpPr txBox="1">
            <a:spLocks noGrp="1"/>
          </p:cNvSpPr>
          <p:nvPr>
            <p:ph type="body" idx="1"/>
          </p:nvPr>
        </p:nvSpPr>
        <p:spPr>
          <a:xfrm>
            <a:off x="311700" y="1152475"/>
            <a:ext cx="8520600" cy="1547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tr" b="1"/>
              <a:t>Toplam Mail Sayısı:</a:t>
            </a:r>
            <a:r>
              <a:rPr lang="tr"/>
              <a:t> 100</a:t>
            </a:r>
            <a:endParaRPr/>
          </a:p>
          <a:p>
            <a:pPr marL="0" lvl="0" indent="0" algn="l" rtl="0">
              <a:spcBef>
                <a:spcPts val="1200"/>
              </a:spcBef>
              <a:spcAft>
                <a:spcPts val="0"/>
              </a:spcAft>
              <a:buNone/>
            </a:pPr>
            <a:r>
              <a:rPr lang="tr" b="1"/>
              <a:t>Gerçek Spam E- Mail Sayısı: </a:t>
            </a:r>
            <a:r>
              <a:rPr lang="tr"/>
              <a:t>98</a:t>
            </a:r>
            <a:endParaRPr/>
          </a:p>
          <a:p>
            <a:pPr marL="0" lvl="0" indent="0" algn="l" rtl="0">
              <a:spcBef>
                <a:spcPts val="1200"/>
              </a:spcBef>
              <a:spcAft>
                <a:spcPts val="0"/>
              </a:spcAft>
              <a:buNone/>
            </a:pPr>
            <a:r>
              <a:rPr lang="tr" b="1"/>
              <a:t>Gerçek Spam Olmayan E-Mail Sayısı:</a:t>
            </a:r>
            <a:r>
              <a:rPr lang="tr"/>
              <a:t> 2</a:t>
            </a:r>
            <a:endParaRPr/>
          </a:p>
          <a:p>
            <a:pPr marL="0" lvl="0" indent="0" algn="l" rtl="0">
              <a:spcBef>
                <a:spcPts val="1200"/>
              </a:spcBef>
              <a:spcAft>
                <a:spcPts val="1200"/>
              </a:spcAft>
              <a:buNone/>
            </a:pPr>
            <a:r>
              <a:rPr lang="tr" b="1"/>
              <a:t>Varsayım: </a:t>
            </a:r>
            <a:r>
              <a:rPr lang="tr"/>
              <a:t>Modelin tüm mailler için Spam tahmini gerçekleştirmesi</a:t>
            </a:r>
            <a:endParaRPr/>
          </a:p>
        </p:txBody>
      </p:sp>
      <p:graphicFrame>
        <p:nvGraphicFramePr>
          <p:cNvPr id="185" name="Google Shape;185;p31"/>
          <p:cNvGraphicFramePr/>
          <p:nvPr/>
        </p:nvGraphicFramePr>
        <p:xfrm>
          <a:off x="311700" y="2823800"/>
          <a:ext cx="3000000" cy="3000000"/>
        </p:xfrm>
        <a:graphic>
          <a:graphicData uri="http://schemas.openxmlformats.org/drawingml/2006/table">
            <a:tbl>
              <a:tblPr>
                <a:noFill/>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855450">
                <a:tc>
                  <a:txBody>
                    <a:bodyPr/>
                    <a:lstStyle/>
                    <a:p>
                      <a:pPr marL="0" lvl="0" indent="0" algn="l" rtl="0">
                        <a:spcBef>
                          <a:spcPts val="0"/>
                        </a:spcBef>
                        <a:spcAft>
                          <a:spcPts val="0"/>
                        </a:spcAft>
                        <a:buNone/>
                      </a:pPr>
                      <a:r>
                        <a:rPr lang="tr" b="1"/>
                        <a:t>True Positive</a:t>
                      </a:r>
                      <a:endParaRPr b="1"/>
                    </a:p>
                    <a:p>
                      <a:pPr marL="0" lvl="0" indent="0" algn="l" rtl="0">
                        <a:spcBef>
                          <a:spcPts val="0"/>
                        </a:spcBef>
                        <a:spcAft>
                          <a:spcPts val="0"/>
                        </a:spcAft>
                        <a:buNone/>
                      </a:pPr>
                      <a:r>
                        <a:rPr lang="tr" sz="2000"/>
                        <a:t>98</a:t>
                      </a:r>
                      <a:endParaRPr sz="2000"/>
                    </a:p>
                  </a:txBody>
                  <a:tcPr marL="91425" marR="91425" marT="91425" marB="91425">
                    <a:solidFill>
                      <a:srgbClr val="6AA84F"/>
                    </a:solidFill>
                  </a:tcPr>
                </a:tc>
                <a:tc>
                  <a:txBody>
                    <a:bodyPr/>
                    <a:lstStyle/>
                    <a:p>
                      <a:pPr marL="0" lvl="0" indent="0" algn="l" rtl="0">
                        <a:spcBef>
                          <a:spcPts val="0"/>
                        </a:spcBef>
                        <a:spcAft>
                          <a:spcPts val="0"/>
                        </a:spcAft>
                        <a:buNone/>
                      </a:pPr>
                      <a:r>
                        <a:rPr lang="tr" b="1">
                          <a:solidFill>
                            <a:schemeClr val="dk1"/>
                          </a:solidFill>
                        </a:rPr>
                        <a:t>False Positive</a:t>
                      </a:r>
                      <a:endParaRPr b="1">
                        <a:solidFill>
                          <a:schemeClr val="dk1"/>
                        </a:solidFill>
                      </a:endParaRPr>
                    </a:p>
                    <a:p>
                      <a:pPr marL="0" lvl="0" indent="0" algn="l" rtl="0">
                        <a:spcBef>
                          <a:spcPts val="0"/>
                        </a:spcBef>
                        <a:spcAft>
                          <a:spcPts val="0"/>
                        </a:spcAft>
                        <a:buNone/>
                      </a:pPr>
                      <a:r>
                        <a:rPr lang="tr" sz="2000">
                          <a:solidFill>
                            <a:schemeClr val="dk1"/>
                          </a:solidFill>
                        </a:rPr>
                        <a:t>2</a:t>
                      </a:r>
                      <a:endParaRPr b="1">
                        <a:solidFill>
                          <a:schemeClr val="dk1"/>
                        </a:solidFill>
                      </a:endParaRPr>
                    </a:p>
                  </a:txBody>
                  <a:tcPr marL="91425" marR="91425" marT="91425" marB="91425">
                    <a:solidFill>
                      <a:srgbClr val="CC0000"/>
                    </a:solidFill>
                  </a:tcPr>
                </a:tc>
                <a:extLst>
                  <a:ext uri="{0D108BD9-81ED-4DB2-BD59-A6C34878D82A}">
                    <a16:rowId xmlns:a16="http://schemas.microsoft.com/office/drawing/2014/main" val="10000"/>
                  </a:ext>
                </a:extLst>
              </a:tr>
              <a:tr h="889625">
                <a:tc>
                  <a:txBody>
                    <a:bodyPr/>
                    <a:lstStyle/>
                    <a:p>
                      <a:pPr marL="0" lvl="0" indent="0" algn="l" rtl="0">
                        <a:spcBef>
                          <a:spcPts val="0"/>
                        </a:spcBef>
                        <a:spcAft>
                          <a:spcPts val="0"/>
                        </a:spcAft>
                        <a:buNone/>
                      </a:pPr>
                      <a:r>
                        <a:rPr lang="tr" b="1">
                          <a:solidFill>
                            <a:schemeClr val="dk1"/>
                          </a:solidFill>
                        </a:rPr>
                        <a:t>False Negative</a:t>
                      </a:r>
                      <a:endParaRPr b="1">
                        <a:solidFill>
                          <a:schemeClr val="dk1"/>
                        </a:solidFill>
                      </a:endParaRPr>
                    </a:p>
                    <a:p>
                      <a:pPr marL="0" lvl="0" indent="0" algn="l" rtl="0">
                        <a:spcBef>
                          <a:spcPts val="0"/>
                        </a:spcBef>
                        <a:spcAft>
                          <a:spcPts val="0"/>
                        </a:spcAft>
                        <a:buNone/>
                      </a:pPr>
                      <a:r>
                        <a:rPr lang="tr" sz="2000">
                          <a:solidFill>
                            <a:schemeClr val="dk1"/>
                          </a:solidFill>
                        </a:rPr>
                        <a:t>0</a:t>
                      </a:r>
                      <a:endParaRPr b="1">
                        <a:solidFill>
                          <a:schemeClr val="dk1"/>
                        </a:solidFill>
                      </a:endParaRPr>
                    </a:p>
                  </a:txBody>
                  <a:tcPr marL="91425" marR="91425" marT="91425" marB="91425">
                    <a:solidFill>
                      <a:srgbClr val="CC0000"/>
                    </a:solidFill>
                  </a:tcPr>
                </a:tc>
                <a:tc>
                  <a:txBody>
                    <a:bodyPr/>
                    <a:lstStyle/>
                    <a:p>
                      <a:pPr marL="0" lvl="0" indent="0" algn="l" rtl="0">
                        <a:spcBef>
                          <a:spcPts val="0"/>
                        </a:spcBef>
                        <a:spcAft>
                          <a:spcPts val="0"/>
                        </a:spcAft>
                        <a:buNone/>
                      </a:pPr>
                      <a:r>
                        <a:rPr lang="tr" b="1">
                          <a:solidFill>
                            <a:schemeClr val="dk1"/>
                          </a:solidFill>
                        </a:rPr>
                        <a:t>True Negative</a:t>
                      </a:r>
                      <a:endParaRPr b="1">
                        <a:solidFill>
                          <a:schemeClr val="dk1"/>
                        </a:solidFill>
                      </a:endParaRPr>
                    </a:p>
                    <a:p>
                      <a:pPr marL="0" lvl="0" indent="0" algn="l" rtl="0">
                        <a:spcBef>
                          <a:spcPts val="0"/>
                        </a:spcBef>
                        <a:spcAft>
                          <a:spcPts val="0"/>
                        </a:spcAft>
                        <a:buNone/>
                      </a:pPr>
                      <a:r>
                        <a:rPr lang="tr" sz="2000">
                          <a:solidFill>
                            <a:schemeClr val="dk1"/>
                          </a:solidFill>
                        </a:rPr>
                        <a:t>0</a:t>
                      </a:r>
                      <a:endParaRPr b="1">
                        <a:solidFill>
                          <a:schemeClr val="dk1"/>
                        </a:solidFill>
                      </a:endParaRPr>
                    </a:p>
                  </a:txBody>
                  <a:tcPr marL="91425" marR="91425" marT="91425" marB="91425">
                    <a:solidFill>
                      <a:srgbClr val="6AA84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Makine Öğrenmesi Karşılaştırma</a:t>
            </a:r>
            <a:endParaRPr/>
          </a:p>
        </p:txBody>
      </p:sp>
      <p:pic>
        <p:nvPicPr>
          <p:cNvPr id="120" name="Google Shape;120;p22"/>
          <p:cNvPicPr preferRelativeResize="0"/>
          <p:nvPr/>
        </p:nvPicPr>
        <p:blipFill>
          <a:blip r:embed="rId3">
            <a:alphaModFix/>
          </a:blip>
          <a:stretch>
            <a:fillRect/>
          </a:stretch>
        </p:blipFill>
        <p:spPr>
          <a:xfrm>
            <a:off x="1517180" y="1211100"/>
            <a:ext cx="6109643" cy="34164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Precision &amp; Recall</a:t>
            </a:r>
            <a:endParaRPr/>
          </a:p>
        </p:txBody>
      </p:sp>
      <p:sp>
        <p:nvSpPr>
          <p:cNvPr id="191" name="Google Shape;191;p32"/>
          <p:cNvSpPr txBox="1">
            <a:spLocks noGrp="1"/>
          </p:cNvSpPr>
          <p:nvPr>
            <p:ph type="body" idx="1"/>
          </p:nvPr>
        </p:nvSpPr>
        <p:spPr>
          <a:xfrm>
            <a:off x="311700" y="1152475"/>
            <a:ext cx="8520600" cy="4626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None/>
            </a:pPr>
            <a:r>
              <a:rPr lang="tr"/>
              <a:t>Precision ve Recall sınıflandırma modelinin performansının ölçülmesini sağlayan iki metriktir.</a:t>
            </a:r>
            <a:endParaRPr/>
          </a:p>
        </p:txBody>
      </p:sp>
      <p:sp>
        <p:nvSpPr>
          <p:cNvPr id="192" name="Google Shape;192;p32"/>
          <p:cNvSpPr txBox="1">
            <a:spLocks noGrp="1"/>
          </p:cNvSpPr>
          <p:nvPr>
            <p:ph type="body" idx="1"/>
          </p:nvPr>
        </p:nvSpPr>
        <p:spPr>
          <a:xfrm>
            <a:off x="375600" y="1749825"/>
            <a:ext cx="4004700" cy="294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Precision: </a:t>
            </a:r>
            <a:r>
              <a:rPr lang="tr" i="1"/>
              <a:t>“Pozitif tahminlerin ne kadarı doğruydu?”</a:t>
            </a:r>
            <a:r>
              <a:rPr lang="tr"/>
              <a:t> sorusuna cevap arayan bir metriktir.</a:t>
            </a:r>
            <a:endParaRPr/>
          </a:p>
          <a:p>
            <a:pPr marL="0" lvl="0" indent="0" algn="l" rtl="0">
              <a:spcBef>
                <a:spcPts val="1200"/>
              </a:spcBef>
              <a:spcAft>
                <a:spcPts val="0"/>
              </a:spcAft>
              <a:buNone/>
            </a:pPr>
            <a:r>
              <a:rPr lang="tr"/>
              <a:t>Bu soruya cevap vermek için aşağıdaki Precision formülünü kullanabiliriz:</a:t>
            </a:r>
            <a:endParaRPr/>
          </a:p>
          <a:p>
            <a:pPr marL="0" lvl="0" indent="0" algn="l" rtl="0">
              <a:spcBef>
                <a:spcPts val="1200"/>
              </a:spcBef>
              <a:spcAft>
                <a:spcPts val="1200"/>
              </a:spcAft>
              <a:buNone/>
            </a:pPr>
            <a:endParaRPr/>
          </a:p>
        </p:txBody>
      </p:sp>
      <p:sp>
        <p:nvSpPr>
          <p:cNvPr id="193" name="Google Shape;193;p32"/>
          <p:cNvSpPr txBox="1">
            <a:spLocks noGrp="1"/>
          </p:cNvSpPr>
          <p:nvPr>
            <p:ph type="body" idx="1"/>
          </p:nvPr>
        </p:nvSpPr>
        <p:spPr>
          <a:xfrm>
            <a:off x="4572000" y="1703575"/>
            <a:ext cx="4004700" cy="294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Recall: </a:t>
            </a:r>
            <a:r>
              <a:rPr lang="tr"/>
              <a:t>“</a:t>
            </a:r>
            <a:r>
              <a:rPr lang="tr" i="1"/>
              <a:t>Gerçekte pozitif olan sonuçların kaçı doğru tahmin edildi?”</a:t>
            </a:r>
            <a:r>
              <a:rPr lang="tr"/>
              <a:t> sorusuna cevap arayan bir metriktir.</a:t>
            </a:r>
            <a:endParaRPr/>
          </a:p>
          <a:p>
            <a:pPr marL="0" lvl="0" indent="0" algn="l" rtl="0">
              <a:spcBef>
                <a:spcPts val="1200"/>
              </a:spcBef>
              <a:spcAft>
                <a:spcPts val="0"/>
              </a:spcAft>
              <a:buClr>
                <a:schemeClr val="dk1"/>
              </a:buClr>
              <a:buSzPts val="1100"/>
              <a:buFont typeface="Arial"/>
              <a:buNone/>
            </a:pPr>
            <a:r>
              <a:rPr lang="tr"/>
              <a:t>Bu soruya cevap vermek için aşağıdaki Recall formülünü kullanabiliriz:</a:t>
            </a:r>
            <a:endParaRPr/>
          </a:p>
          <a:p>
            <a:pPr marL="0" lvl="0" indent="0" algn="l" rtl="0">
              <a:spcBef>
                <a:spcPts val="1200"/>
              </a:spcBef>
              <a:spcAft>
                <a:spcPts val="1200"/>
              </a:spcAft>
              <a:buNone/>
            </a:pPr>
            <a:endParaRPr/>
          </a:p>
        </p:txBody>
      </p:sp>
      <p:pic>
        <p:nvPicPr>
          <p:cNvPr id="194" name="Google Shape;194;p32"/>
          <p:cNvPicPr preferRelativeResize="0"/>
          <p:nvPr/>
        </p:nvPicPr>
        <p:blipFill>
          <a:blip r:embed="rId3">
            <a:alphaModFix/>
          </a:blip>
          <a:stretch>
            <a:fillRect/>
          </a:stretch>
        </p:blipFill>
        <p:spPr>
          <a:xfrm>
            <a:off x="375600" y="3375625"/>
            <a:ext cx="3357999" cy="645450"/>
          </a:xfrm>
          <a:prstGeom prst="rect">
            <a:avLst/>
          </a:prstGeom>
          <a:noFill/>
          <a:ln>
            <a:noFill/>
          </a:ln>
        </p:spPr>
      </p:pic>
      <p:pic>
        <p:nvPicPr>
          <p:cNvPr id="195" name="Google Shape;195;p32"/>
          <p:cNvPicPr preferRelativeResize="0"/>
          <p:nvPr/>
        </p:nvPicPr>
        <p:blipFill>
          <a:blip r:embed="rId4">
            <a:alphaModFix/>
          </a:blip>
          <a:stretch>
            <a:fillRect/>
          </a:stretch>
        </p:blipFill>
        <p:spPr>
          <a:xfrm>
            <a:off x="4572000" y="3412000"/>
            <a:ext cx="3471995" cy="5727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Precision &amp; Recall Hesaplaması</a:t>
            </a:r>
            <a:endParaRPr/>
          </a:p>
        </p:txBody>
      </p:sp>
      <p:sp>
        <p:nvSpPr>
          <p:cNvPr id="201" name="Google Shape;201;p33"/>
          <p:cNvSpPr txBox="1">
            <a:spLocks noGrp="1"/>
          </p:cNvSpPr>
          <p:nvPr>
            <p:ph type="body" idx="1"/>
          </p:nvPr>
        </p:nvSpPr>
        <p:spPr>
          <a:xfrm>
            <a:off x="311700" y="3209350"/>
            <a:ext cx="8520600" cy="110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Precision</a:t>
            </a:r>
            <a:r>
              <a:rPr lang="tr"/>
              <a:t> = 176 / (176 + 97) =&gt; 176 / 273 =&gt; 0.64</a:t>
            </a:r>
            <a:endParaRPr/>
          </a:p>
          <a:p>
            <a:pPr marL="0" lvl="0" indent="0" algn="l" rtl="0">
              <a:spcBef>
                <a:spcPts val="1200"/>
              </a:spcBef>
              <a:spcAft>
                <a:spcPts val="1200"/>
              </a:spcAft>
              <a:buNone/>
            </a:pPr>
            <a:r>
              <a:rPr lang="tr" b="1"/>
              <a:t>Recall</a:t>
            </a:r>
            <a:r>
              <a:rPr lang="tr"/>
              <a:t> = 176 / (176 + 64) =&gt; 176 + 240 =&gt; 0.73</a:t>
            </a:r>
            <a:endParaRPr/>
          </a:p>
        </p:txBody>
      </p:sp>
      <p:graphicFrame>
        <p:nvGraphicFramePr>
          <p:cNvPr id="202" name="Google Shape;202;p33"/>
          <p:cNvGraphicFramePr/>
          <p:nvPr/>
        </p:nvGraphicFramePr>
        <p:xfrm>
          <a:off x="311700" y="1241000"/>
          <a:ext cx="3000000" cy="3000000"/>
        </p:xfrm>
        <a:graphic>
          <a:graphicData uri="http://schemas.openxmlformats.org/drawingml/2006/table">
            <a:tbl>
              <a:tblPr>
                <a:noFill/>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855450">
                <a:tc>
                  <a:txBody>
                    <a:bodyPr/>
                    <a:lstStyle/>
                    <a:p>
                      <a:pPr marL="0" lvl="0" indent="0" algn="l" rtl="0">
                        <a:spcBef>
                          <a:spcPts val="0"/>
                        </a:spcBef>
                        <a:spcAft>
                          <a:spcPts val="0"/>
                        </a:spcAft>
                        <a:buNone/>
                      </a:pPr>
                      <a:r>
                        <a:rPr lang="tr" b="1"/>
                        <a:t>True Positive</a:t>
                      </a:r>
                      <a:endParaRPr b="1"/>
                    </a:p>
                    <a:p>
                      <a:pPr marL="0" lvl="0" indent="0" algn="l" rtl="0">
                        <a:spcBef>
                          <a:spcPts val="0"/>
                        </a:spcBef>
                        <a:spcAft>
                          <a:spcPts val="0"/>
                        </a:spcAft>
                        <a:buNone/>
                      </a:pPr>
                      <a:r>
                        <a:rPr lang="tr" sz="2000"/>
                        <a:t>176</a:t>
                      </a:r>
                      <a:endParaRPr sz="2000"/>
                    </a:p>
                  </a:txBody>
                  <a:tcPr marL="91425" marR="91425" marT="91425" marB="91425">
                    <a:solidFill>
                      <a:srgbClr val="6AA84F"/>
                    </a:solidFill>
                  </a:tcPr>
                </a:tc>
                <a:tc>
                  <a:txBody>
                    <a:bodyPr/>
                    <a:lstStyle/>
                    <a:p>
                      <a:pPr marL="0" lvl="0" indent="0" algn="l" rtl="0">
                        <a:spcBef>
                          <a:spcPts val="0"/>
                        </a:spcBef>
                        <a:spcAft>
                          <a:spcPts val="0"/>
                        </a:spcAft>
                        <a:buNone/>
                      </a:pPr>
                      <a:r>
                        <a:rPr lang="tr" b="1">
                          <a:solidFill>
                            <a:schemeClr val="dk1"/>
                          </a:solidFill>
                        </a:rPr>
                        <a:t>False Positive</a:t>
                      </a:r>
                      <a:endParaRPr b="1">
                        <a:solidFill>
                          <a:schemeClr val="dk1"/>
                        </a:solidFill>
                      </a:endParaRPr>
                    </a:p>
                    <a:p>
                      <a:pPr marL="0" lvl="0" indent="0" algn="l" rtl="0">
                        <a:spcBef>
                          <a:spcPts val="0"/>
                        </a:spcBef>
                        <a:spcAft>
                          <a:spcPts val="0"/>
                        </a:spcAft>
                        <a:buNone/>
                      </a:pPr>
                      <a:r>
                        <a:rPr lang="tr" sz="2000">
                          <a:solidFill>
                            <a:schemeClr val="dk1"/>
                          </a:solidFill>
                        </a:rPr>
                        <a:t>97</a:t>
                      </a:r>
                      <a:endParaRPr b="1">
                        <a:solidFill>
                          <a:schemeClr val="dk1"/>
                        </a:solidFill>
                      </a:endParaRPr>
                    </a:p>
                  </a:txBody>
                  <a:tcPr marL="91425" marR="91425" marT="91425" marB="91425">
                    <a:solidFill>
                      <a:srgbClr val="CC0000"/>
                    </a:solidFill>
                  </a:tcPr>
                </a:tc>
                <a:extLst>
                  <a:ext uri="{0D108BD9-81ED-4DB2-BD59-A6C34878D82A}">
                    <a16:rowId xmlns:a16="http://schemas.microsoft.com/office/drawing/2014/main" val="10000"/>
                  </a:ext>
                </a:extLst>
              </a:tr>
              <a:tr h="889625">
                <a:tc>
                  <a:txBody>
                    <a:bodyPr/>
                    <a:lstStyle/>
                    <a:p>
                      <a:pPr marL="0" lvl="0" indent="0" algn="l" rtl="0">
                        <a:spcBef>
                          <a:spcPts val="0"/>
                        </a:spcBef>
                        <a:spcAft>
                          <a:spcPts val="0"/>
                        </a:spcAft>
                        <a:buNone/>
                      </a:pPr>
                      <a:r>
                        <a:rPr lang="tr" b="1">
                          <a:solidFill>
                            <a:schemeClr val="dk1"/>
                          </a:solidFill>
                        </a:rPr>
                        <a:t>False Negative</a:t>
                      </a:r>
                      <a:endParaRPr b="1">
                        <a:solidFill>
                          <a:schemeClr val="dk1"/>
                        </a:solidFill>
                      </a:endParaRPr>
                    </a:p>
                    <a:p>
                      <a:pPr marL="0" lvl="0" indent="0" algn="l" rtl="0">
                        <a:spcBef>
                          <a:spcPts val="0"/>
                        </a:spcBef>
                        <a:spcAft>
                          <a:spcPts val="0"/>
                        </a:spcAft>
                        <a:buNone/>
                      </a:pPr>
                      <a:r>
                        <a:rPr lang="tr" sz="2000">
                          <a:solidFill>
                            <a:schemeClr val="dk1"/>
                          </a:solidFill>
                        </a:rPr>
                        <a:t>64</a:t>
                      </a:r>
                      <a:endParaRPr b="1">
                        <a:solidFill>
                          <a:schemeClr val="dk1"/>
                        </a:solidFill>
                      </a:endParaRPr>
                    </a:p>
                  </a:txBody>
                  <a:tcPr marL="91425" marR="91425" marT="91425" marB="91425">
                    <a:solidFill>
                      <a:srgbClr val="CC0000"/>
                    </a:solidFill>
                  </a:tcPr>
                </a:tc>
                <a:tc>
                  <a:txBody>
                    <a:bodyPr/>
                    <a:lstStyle/>
                    <a:p>
                      <a:pPr marL="0" lvl="0" indent="0" algn="l" rtl="0">
                        <a:spcBef>
                          <a:spcPts val="0"/>
                        </a:spcBef>
                        <a:spcAft>
                          <a:spcPts val="0"/>
                        </a:spcAft>
                        <a:buNone/>
                      </a:pPr>
                      <a:r>
                        <a:rPr lang="tr" b="1">
                          <a:solidFill>
                            <a:schemeClr val="dk1"/>
                          </a:solidFill>
                        </a:rPr>
                        <a:t>True Negative</a:t>
                      </a:r>
                      <a:endParaRPr b="1">
                        <a:solidFill>
                          <a:schemeClr val="dk1"/>
                        </a:solidFill>
                      </a:endParaRPr>
                    </a:p>
                    <a:p>
                      <a:pPr marL="0" lvl="0" indent="0" algn="l" rtl="0">
                        <a:spcBef>
                          <a:spcPts val="0"/>
                        </a:spcBef>
                        <a:spcAft>
                          <a:spcPts val="0"/>
                        </a:spcAft>
                        <a:buNone/>
                      </a:pPr>
                      <a:r>
                        <a:rPr lang="tr" sz="2000">
                          <a:solidFill>
                            <a:schemeClr val="dk1"/>
                          </a:solidFill>
                        </a:rPr>
                        <a:t>70</a:t>
                      </a:r>
                      <a:endParaRPr b="1">
                        <a:solidFill>
                          <a:schemeClr val="dk1"/>
                        </a:solidFill>
                      </a:endParaRPr>
                    </a:p>
                  </a:txBody>
                  <a:tcPr marL="91425" marR="91425" marT="91425" marB="91425">
                    <a:solidFill>
                      <a:srgbClr val="6AA84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Precision ve Recall Ne Zaman Kullanılmalı?</a:t>
            </a:r>
            <a:endParaRPr/>
          </a:p>
        </p:txBody>
      </p:sp>
      <p:sp>
        <p:nvSpPr>
          <p:cNvPr id="208" name="Google Shape;208;p3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tr" b="1"/>
              <a:t>Precision: </a:t>
            </a:r>
            <a:r>
              <a:rPr lang="tr"/>
              <a:t>Herhangi bir False Positive değeri elde etmek göze alınamadığı zaman, Precision’a öncelik verilir. Başka bir deyişle herhangi bir yanlış algılama göze alınamadığında, yüksek precision değeri aranır.</a:t>
            </a:r>
            <a:endParaRPr/>
          </a:p>
          <a:p>
            <a:pPr marL="0" lvl="0" indent="0" algn="l" rtl="0">
              <a:spcBef>
                <a:spcPts val="1200"/>
              </a:spcBef>
              <a:spcAft>
                <a:spcPts val="0"/>
              </a:spcAft>
              <a:buClr>
                <a:schemeClr val="dk1"/>
              </a:buClr>
              <a:buSzPct val="78571"/>
              <a:buFont typeface="Arial"/>
              <a:buNone/>
            </a:pPr>
            <a:endParaRPr/>
          </a:p>
          <a:p>
            <a:pPr marL="0" lvl="0" indent="0" algn="l" rtl="0">
              <a:spcBef>
                <a:spcPts val="1200"/>
              </a:spcBef>
              <a:spcAft>
                <a:spcPts val="1200"/>
              </a:spcAft>
              <a:buNone/>
            </a:pPr>
            <a:r>
              <a:rPr lang="tr" i="1">
                <a:solidFill>
                  <a:schemeClr val="dk2"/>
                </a:solidFill>
              </a:rPr>
              <a:t>Örneğin; Bir zombi kıyametinde, güvenli bölgenize mümkün olduğunca çok sayıda sağlıklı insanı (Negative) kabul etmeye çalışırsınız, ancak gerçekten bir zombiyi (Positive) yanlışlıkla güvenli bölgeye geçirmek istemezsiniz (False Positive). Yönteminiz bazı sağlıklı insanların yanlışlıkla güvenli bölgeye girmemesine neden oluyorsa, bu kabul edilebilir bir yöntemdir.</a:t>
            </a:r>
            <a:endParaRPr i="1">
              <a:solidFill>
                <a:schemeClr val="dk2"/>
              </a:solidFill>
            </a:endParaRPr>
          </a:p>
        </p:txBody>
      </p:sp>
      <p:sp>
        <p:nvSpPr>
          <p:cNvPr id="209" name="Google Shape;209;p3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tr" b="1"/>
              <a:t>Recall: </a:t>
            </a:r>
            <a:r>
              <a:rPr lang="tr"/>
              <a:t>Herhangi bir False Negative değeri elde etmek göze alınamadığı zaman, Recall’a öncelik verilir. Başka bir deyişle herhangi bir algılama kaçırma göze alınamadığında, yüksek recall değeri aranır.</a:t>
            </a:r>
            <a:endParaRPr/>
          </a:p>
          <a:p>
            <a:pPr marL="0" lvl="0" indent="0" algn="l" rtl="0">
              <a:spcBef>
                <a:spcPts val="1200"/>
              </a:spcBef>
              <a:spcAft>
                <a:spcPts val="0"/>
              </a:spcAft>
              <a:buNone/>
            </a:pPr>
            <a:endParaRPr/>
          </a:p>
          <a:p>
            <a:pPr marL="0" lvl="0" indent="0" algn="l" rtl="0">
              <a:spcBef>
                <a:spcPts val="1200"/>
              </a:spcBef>
              <a:spcAft>
                <a:spcPts val="1200"/>
              </a:spcAft>
              <a:buNone/>
            </a:pPr>
            <a:r>
              <a:rPr lang="tr" i="1">
                <a:solidFill>
                  <a:schemeClr val="dk2"/>
                </a:solidFill>
              </a:rPr>
              <a:t>Örneğin; Sağlıklı bir kişiyi(Negative) kanserli(Positive) olarak sınıflandırmak (False Positive) ve daha fazla tıbbi test yaptırmakta sorun yoktur, ancak bir kanser hastasını (Positive) sağlıklı (False Negative) olarak sınıflandırmak kesinlikle doğru değildir.</a:t>
            </a:r>
            <a:endParaRPr i="1">
              <a:solidFill>
                <a:schemeClr val="dk2"/>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Karmaşıklık Matrisi - Precision</a:t>
            </a:r>
            <a:endParaRPr/>
          </a:p>
        </p:txBody>
      </p:sp>
      <p:sp>
        <p:nvSpPr>
          <p:cNvPr id="215" name="Google Shape;215;p35"/>
          <p:cNvSpPr txBox="1">
            <a:spLocks noGrp="1"/>
          </p:cNvSpPr>
          <p:nvPr>
            <p:ph type="body" idx="1"/>
          </p:nvPr>
        </p:nvSpPr>
        <p:spPr>
          <a:xfrm>
            <a:off x="311700" y="1272650"/>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tr" b="1"/>
              <a:t>Positive:</a:t>
            </a:r>
            <a:r>
              <a:rPr lang="tr"/>
              <a:t> “Zombi Değil”  </a:t>
            </a:r>
            <a:r>
              <a:rPr lang="tr" b="1"/>
              <a:t>Negative:</a:t>
            </a:r>
            <a:r>
              <a:rPr lang="tr"/>
              <a:t> “Zombi”</a:t>
            </a:r>
            <a:endParaRPr/>
          </a:p>
        </p:txBody>
      </p:sp>
      <p:graphicFrame>
        <p:nvGraphicFramePr>
          <p:cNvPr id="216" name="Google Shape;216;p35"/>
          <p:cNvGraphicFramePr/>
          <p:nvPr/>
        </p:nvGraphicFramePr>
        <p:xfrm>
          <a:off x="311700" y="2366700"/>
          <a:ext cx="3000000" cy="3000000"/>
        </p:xfrm>
        <a:graphic>
          <a:graphicData uri="http://schemas.openxmlformats.org/drawingml/2006/table">
            <a:tbl>
              <a:tblPr>
                <a:noFill/>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855450">
                <a:tc>
                  <a:txBody>
                    <a:bodyPr/>
                    <a:lstStyle/>
                    <a:p>
                      <a:pPr marL="0" lvl="0" indent="0" algn="l" rtl="0">
                        <a:spcBef>
                          <a:spcPts val="0"/>
                        </a:spcBef>
                        <a:spcAft>
                          <a:spcPts val="0"/>
                        </a:spcAft>
                        <a:buNone/>
                      </a:pPr>
                      <a:r>
                        <a:rPr lang="tr" b="1"/>
                        <a:t>True Positive </a:t>
                      </a:r>
                      <a:endParaRPr/>
                    </a:p>
                    <a:p>
                      <a:pPr marL="0" lvl="0" indent="0" algn="l" rtl="0">
                        <a:spcBef>
                          <a:spcPts val="0"/>
                        </a:spcBef>
                        <a:spcAft>
                          <a:spcPts val="0"/>
                        </a:spcAft>
                        <a:buNone/>
                      </a:pPr>
                      <a:endParaRPr b="1"/>
                    </a:p>
                    <a:p>
                      <a:pPr marL="0" lvl="0" indent="0" algn="l" rtl="0">
                        <a:spcBef>
                          <a:spcPts val="0"/>
                        </a:spcBef>
                        <a:spcAft>
                          <a:spcPts val="0"/>
                        </a:spcAft>
                        <a:buNone/>
                      </a:pPr>
                      <a:r>
                        <a:rPr lang="tr" b="1"/>
                        <a:t>Gerçek:</a:t>
                      </a:r>
                      <a:r>
                        <a:rPr lang="tr"/>
                        <a:t> Zombi Değil</a:t>
                      </a:r>
                      <a:endParaRPr/>
                    </a:p>
                    <a:p>
                      <a:pPr marL="0" lvl="0" indent="0" algn="l" rtl="0">
                        <a:spcBef>
                          <a:spcPts val="0"/>
                        </a:spcBef>
                        <a:spcAft>
                          <a:spcPts val="0"/>
                        </a:spcAft>
                        <a:buNone/>
                      </a:pPr>
                      <a:r>
                        <a:rPr lang="tr" b="1"/>
                        <a:t>Model Tahmini:</a:t>
                      </a:r>
                      <a:r>
                        <a:rPr lang="tr"/>
                        <a:t> Zombi Değil</a:t>
                      </a:r>
                      <a:endParaRPr/>
                    </a:p>
                  </a:txBody>
                  <a:tcPr marL="91425" marR="91425" marT="91425" marB="91425">
                    <a:solidFill>
                      <a:srgbClr val="6AA84F"/>
                    </a:solidFill>
                  </a:tcPr>
                </a:tc>
                <a:tc>
                  <a:txBody>
                    <a:bodyPr/>
                    <a:lstStyle/>
                    <a:p>
                      <a:pPr marL="0" lvl="0" indent="0" algn="l" rtl="0">
                        <a:spcBef>
                          <a:spcPts val="0"/>
                        </a:spcBef>
                        <a:spcAft>
                          <a:spcPts val="0"/>
                        </a:spcAft>
                        <a:buNone/>
                      </a:pPr>
                      <a:r>
                        <a:rPr lang="tr" b="1">
                          <a:solidFill>
                            <a:schemeClr val="dk1"/>
                          </a:solidFill>
                        </a:rPr>
                        <a:t>False Positive </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 b="1">
                          <a:solidFill>
                            <a:schemeClr val="dk1"/>
                          </a:solidFill>
                        </a:rPr>
                        <a:t>Gerçek:</a:t>
                      </a:r>
                      <a:r>
                        <a:rPr lang="tr">
                          <a:solidFill>
                            <a:schemeClr val="dk1"/>
                          </a:solidFill>
                        </a:rPr>
                        <a:t> Zombi </a:t>
                      </a:r>
                      <a:endParaRPr>
                        <a:solidFill>
                          <a:schemeClr val="dk1"/>
                        </a:solidFill>
                      </a:endParaRPr>
                    </a:p>
                    <a:p>
                      <a:pPr marL="0" lvl="0" indent="0" algn="l" rtl="0">
                        <a:spcBef>
                          <a:spcPts val="0"/>
                        </a:spcBef>
                        <a:spcAft>
                          <a:spcPts val="0"/>
                        </a:spcAft>
                        <a:buNone/>
                      </a:pPr>
                      <a:r>
                        <a:rPr lang="tr" b="1">
                          <a:solidFill>
                            <a:schemeClr val="dk1"/>
                          </a:solidFill>
                        </a:rPr>
                        <a:t>Model Tahmini:</a:t>
                      </a:r>
                      <a:r>
                        <a:rPr lang="tr">
                          <a:solidFill>
                            <a:schemeClr val="dk1"/>
                          </a:solidFill>
                        </a:rPr>
                        <a:t> Zombi Değil</a:t>
                      </a:r>
                      <a:endParaRPr/>
                    </a:p>
                  </a:txBody>
                  <a:tcPr marL="91425" marR="91425" marT="91425" marB="91425">
                    <a:solidFill>
                      <a:srgbClr val="CC0000"/>
                    </a:solidFill>
                  </a:tcPr>
                </a:tc>
                <a:extLst>
                  <a:ext uri="{0D108BD9-81ED-4DB2-BD59-A6C34878D82A}">
                    <a16:rowId xmlns:a16="http://schemas.microsoft.com/office/drawing/2014/main" val="10000"/>
                  </a:ext>
                </a:extLst>
              </a:tr>
              <a:tr h="889625">
                <a:tc>
                  <a:txBody>
                    <a:bodyPr/>
                    <a:lstStyle/>
                    <a:p>
                      <a:pPr marL="0" lvl="0" indent="0" algn="l" rtl="0">
                        <a:spcBef>
                          <a:spcPts val="0"/>
                        </a:spcBef>
                        <a:spcAft>
                          <a:spcPts val="0"/>
                        </a:spcAft>
                        <a:buNone/>
                      </a:pPr>
                      <a:r>
                        <a:rPr lang="tr" b="1">
                          <a:solidFill>
                            <a:schemeClr val="dk1"/>
                          </a:solidFill>
                        </a:rPr>
                        <a:t>False Negative</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 b="1">
                          <a:solidFill>
                            <a:schemeClr val="dk1"/>
                          </a:solidFill>
                        </a:rPr>
                        <a:t>Gerçek:</a:t>
                      </a:r>
                      <a:r>
                        <a:rPr lang="tr">
                          <a:solidFill>
                            <a:schemeClr val="dk1"/>
                          </a:solidFill>
                        </a:rPr>
                        <a:t> Zombi Değil</a:t>
                      </a:r>
                      <a:endParaRPr>
                        <a:solidFill>
                          <a:schemeClr val="dk1"/>
                        </a:solidFill>
                      </a:endParaRPr>
                    </a:p>
                    <a:p>
                      <a:pPr marL="0" lvl="0" indent="0" algn="l" rtl="0">
                        <a:spcBef>
                          <a:spcPts val="0"/>
                        </a:spcBef>
                        <a:spcAft>
                          <a:spcPts val="0"/>
                        </a:spcAft>
                        <a:buNone/>
                      </a:pPr>
                      <a:r>
                        <a:rPr lang="tr" b="1">
                          <a:solidFill>
                            <a:schemeClr val="dk1"/>
                          </a:solidFill>
                        </a:rPr>
                        <a:t>Model Tahmini:</a:t>
                      </a:r>
                      <a:r>
                        <a:rPr lang="tr">
                          <a:solidFill>
                            <a:schemeClr val="dk1"/>
                          </a:solidFill>
                        </a:rPr>
                        <a:t> Zombi</a:t>
                      </a:r>
                      <a:endParaRPr/>
                    </a:p>
                  </a:txBody>
                  <a:tcPr marL="91425" marR="91425" marT="91425" marB="91425">
                    <a:solidFill>
                      <a:srgbClr val="CC0000"/>
                    </a:solidFill>
                  </a:tcPr>
                </a:tc>
                <a:tc>
                  <a:txBody>
                    <a:bodyPr/>
                    <a:lstStyle/>
                    <a:p>
                      <a:pPr marL="0" lvl="0" indent="0" algn="l" rtl="0">
                        <a:spcBef>
                          <a:spcPts val="0"/>
                        </a:spcBef>
                        <a:spcAft>
                          <a:spcPts val="0"/>
                        </a:spcAft>
                        <a:buNone/>
                      </a:pPr>
                      <a:r>
                        <a:rPr lang="tr" b="1">
                          <a:solidFill>
                            <a:schemeClr val="dk1"/>
                          </a:solidFill>
                        </a:rPr>
                        <a:t>True Negative</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 b="1">
                          <a:solidFill>
                            <a:schemeClr val="dk1"/>
                          </a:solidFill>
                        </a:rPr>
                        <a:t>Gerçek:</a:t>
                      </a:r>
                      <a:r>
                        <a:rPr lang="tr">
                          <a:solidFill>
                            <a:schemeClr val="dk1"/>
                          </a:solidFill>
                        </a:rPr>
                        <a:t> Zombi</a:t>
                      </a:r>
                      <a:endParaRPr>
                        <a:solidFill>
                          <a:schemeClr val="dk1"/>
                        </a:solidFill>
                      </a:endParaRPr>
                    </a:p>
                    <a:p>
                      <a:pPr marL="0" lvl="0" indent="0" algn="l" rtl="0">
                        <a:spcBef>
                          <a:spcPts val="0"/>
                        </a:spcBef>
                        <a:spcAft>
                          <a:spcPts val="0"/>
                        </a:spcAft>
                        <a:buNone/>
                      </a:pPr>
                      <a:r>
                        <a:rPr lang="tr" b="1">
                          <a:solidFill>
                            <a:schemeClr val="dk1"/>
                          </a:solidFill>
                        </a:rPr>
                        <a:t>Model Tahmini:</a:t>
                      </a:r>
                      <a:r>
                        <a:rPr lang="tr">
                          <a:solidFill>
                            <a:schemeClr val="dk1"/>
                          </a:solidFill>
                        </a:rPr>
                        <a:t> Zombi</a:t>
                      </a:r>
                      <a:endParaRPr/>
                    </a:p>
                  </a:txBody>
                  <a:tcPr marL="91425" marR="91425" marT="91425" marB="91425">
                    <a:solidFill>
                      <a:srgbClr val="6AA84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Karmaşıklık Matrisi - Recall</a:t>
            </a:r>
            <a:endParaRPr/>
          </a:p>
        </p:txBody>
      </p:sp>
      <p:sp>
        <p:nvSpPr>
          <p:cNvPr id="222" name="Google Shape;222;p36"/>
          <p:cNvSpPr txBox="1">
            <a:spLocks noGrp="1"/>
          </p:cNvSpPr>
          <p:nvPr>
            <p:ph type="body" idx="1"/>
          </p:nvPr>
        </p:nvSpPr>
        <p:spPr>
          <a:xfrm>
            <a:off x="311700" y="1272650"/>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tr" b="1"/>
              <a:t>Positive:</a:t>
            </a:r>
            <a:r>
              <a:rPr lang="tr"/>
              <a:t> “Kanser”  </a:t>
            </a:r>
            <a:r>
              <a:rPr lang="tr" b="1"/>
              <a:t>Negative:</a:t>
            </a:r>
            <a:r>
              <a:rPr lang="tr"/>
              <a:t> “Kanser Değil”</a:t>
            </a:r>
            <a:endParaRPr/>
          </a:p>
        </p:txBody>
      </p:sp>
      <p:graphicFrame>
        <p:nvGraphicFramePr>
          <p:cNvPr id="223" name="Google Shape;223;p36"/>
          <p:cNvGraphicFramePr/>
          <p:nvPr/>
        </p:nvGraphicFramePr>
        <p:xfrm>
          <a:off x="311700" y="2366700"/>
          <a:ext cx="3000000" cy="3000000"/>
        </p:xfrm>
        <a:graphic>
          <a:graphicData uri="http://schemas.openxmlformats.org/drawingml/2006/table">
            <a:tbl>
              <a:tblPr>
                <a:noFill/>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855450">
                <a:tc>
                  <a:txBody>
                    <a:bodyPr/>
                    <a:lstStyle/>
                    <a:p>
                      <a:pPr marL="0" lvl="0" indent="0" algn="l" rtl="0">
                        <a:spcBef>
                          <a:spcPts val="0"/>
                        </a:spcBef>
                        <a:spcAft>
                          <a:spcPts val="0"/>
                        </a:spcAft>
                        <a:buNone/>
                      </a:pPr>
                      <a:r>
                        <a:rPr lang="tr" b="1"/>
                        <a:t>True Positive </a:t>
                      </a:r>
                      <a:endParaRPr/>
                    </a:p>
                    <a:p>
                      <a:pPr marL="0" lvl="0" indent="0" algn="l" rtl="0">
                        <a:spcBef>
                          <a:spcPts val="0"/>
                        </a:spcBef>
                        <a:spcAft>
                          <a:spcPts val="0"/>
                        </a:spcAft>
                        <a:buNone/>
                      </a:pPr>
                      <a:endParaRPr b="1"/>
                    </a:p>
                    <a:p>
                      <a:pPr marL="0" lvl="0" indent="0" algn="l" rtl="0">
                        <a:spcBef>
                          <a:spcPts val="0"/>
                        </a:spcBef>
                        <a:spcAft>
                          <a:spcPts val="0"/>
                        </a:spcAft>
                        <a:buNone/>
                      </a:pPr>
                      <a:r>
                        <a:rPr lang="tr" b="1"/>
                        <a:t>Gerçek:</a:t>
                      </a:r>
                      <a:r>
                        <a:rPr lang="tr"/>
                        <a:t> Kanser</a:t>
                      </a:r>
                      <a:endParaRPr/>
                    </a:p>
                    <a:p>
                      <a:pPr marL="0" lvl="0" indent="0" algn="l" rtl="0">
                        <a:spcBef>
                          <a:spcPts val="0"/>
                        </a:spcBef>
                        <a:spcAft>
                          <a:spcPts val="0"/>
                        </a:spcAft>
                        <a:buNone/>
                      </a:pPr>
                      <a:r>
                        <a:rPr lang="tr" b="1"/>
                        <a:t>Model Tahmini:</a:t>
                      </a:r>
                      <a:r>
                        <a:rPr lang="tr"/>
                        <a:t> Kanser</a:t>
                      </a:r>
                      <a:endParaRPr/>
                    </a:p>
                  </a:txBody>
                  <a:tcPr marL="91425" marR="91425" marT="91425" marB="91425">
                    <a:solidFill>
                      <a:srgbClr val="6AA84F"/>
                    </a:solidFill>
                  </a:tcPr>
                </a:tc>
                <a:tc>
                  <a:txBody>
                    <a:bodyPr/>
                    <a:lstStyle/>
                    <a:p>
                      <a:pPr marL="0" lvl="0" indent="0" algn="l" rtl="0">
                        <a:spcBef>
                          <a:spcPts val="0"/>
                        </a:spcBef>
                        <a:spcAft>
                          <a:spcPts val="0"/>
                        </a:spcAft>
                        <a:buNone/>
                      </a:pPr>
                      <a:r>
                        <a:rPr lang="tr" b="1">
                          <a:solidFill>
                            <a:schemeClr val="dk1"/>
                          </a:solidFill>
                        </a:rPr>
                        <a:t>False Positive </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 b="1">
                          <a:solidFill>
                            <a:schemeClr val="dk1"/>
                          </a:solidFill>
                        </a:rPr>
                        <a:t>Gerçek:</a:t>
                      </a:r>
                      <a:r>
                        <a:rPr lang="tr">
                          <a:solidFill>
                            <a:schemeClr val="dk1"/>
                          </a:solidFill>
                        </a:rPr>
                        <a:t> Kanser Değil </a:t>
                      </a:r>
                      <a:endParaRPr>
                        <a:solidFill>
                          <a:schemeClr val="dk1"/>
                        </a:solidFill>
                      </a:endParaRPr>
                    </a:p>
                    <a:p>
                      <a:pPr marL="0" lvl="0" indent="0" algn="l" rtl="0">
                        <a:spcBef>
                          <a:spcPts val="0"/>
                        </a:spcBef>
                        <a:spcAft>
                          <a:spcPts val="0"/>
                        </a:spcAft>
                        <a:buNone/>
                      </a:pPr>
                      <a:r>
                        <a:rPr lang="tr" b="1">
                          <a:solidFill>
                            <a:schemeClr val="dk1"/>
                          </a:solidFill>
                        </a:rPr>
                        <a:t>Model Tahmini:</a:t>
                      </a:r>
                      <a:r>
                        <a:rPr lang="tr">
                          <a:solidFill>
                            <a:schemeClr val="dk1"/>
                          </a:solidFill>
                        </a:rPr>
                        <a:t> Kanser</a:t>
                      </a:r>
                      <a:endParaRPr/>
                    </a:p>
                  </a:txBody>
                  <a:tcPr marL="91425" marR="91425" marT="91425" marB="91425">
                    <a:solidFill>
                      <a:srgbClr val="CC0000"/>
                    </a:solidFill>
                  </a:tcPr>
                </a:tc>
                <a:extLst>
                  <a:ext uri="{0D108BD9-81ED-4DB2-BD59-A6C34878D82A}">
                    <a16:rowId xmlns:a16="http://schemas.microsoft.com/office/drawing/2014/main" val="10000"/>
                  </a:ext>
                </a:extLst>
              </a:tr>
              <a:tr h="889625">
                <a:tc>
                  <a:txBody>
                    <a:bodyPr/>
                    <a:lstStyle/>
                    <a:p>
                      <a:pPr marL="0" lvl="0" indent="0" algn="l" rtl="0">
                        <a:spcBef>
                          <a:spcPts val="0"/>
                        </a:spcBef>
                        <a:spcAft>
                          <a:spcPts val="0"/>
                        </a:spcAft>
                        <a:buNone/>
                      </a:pPr>
                      <a:r>
                        <a:rPr lang="tr" b="1">
                          <a:solidFill>
                            <a:schemeClr val="dk1"/>
                          </a:solidFill>
                        </a:rPr>
                        <a:t>False Negative</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 b="1">
                          <a:solidFill>
                            <a:schemeClr val="dk1"/>
                          </a:solidFill>
                        </a:rPr>
                        <a:t>Gerçek:</a:t>
                      </a:r>
                      <a:r>
                        <a:rPr lang="tr">
                          <a:solidFill>
                            <a:schemeClr val="dk1"/>
                          </a:solidFill>
                        </a:rPr>
                        <a:t> Kanser</a:t>
                      </a:r>
                      <a:endParaRPr>
                        <a:solidFill>
                          <a:schemeClr val="dk1"/>
                        </a:solidFill>
                      </a:endParaRPr>
                    </a:p>
                    <a:p>
                      <a:pPr marL="0" lvl="0" indent="0" algn="l" rtl="0">
                        <a:spcBef>
                          <a:spcPts val="0"/>
                        </a:spcBef>
                        <a:spcAft>
                          <a:spcPts val="0"/>
                        </a:spcAft>
                        <a:buNone/>
                      </a:pPr>
                      <a:r>
                        <a:rPr lang="tr" b="1">
                          <a:solidFill>
                            <a:schemeClr val="dk1"/>
                          </a:solidFill>
                        </a:rPr>
                        <a:t>Model Tahmini:</a:t>
                      </a:r>
                      <a:r>
                        <a:rPr lang="tr">
                          <a:solidFill>
                            <a:schemeClr val="dk1"/>
                          </a:solidFill>
                        </a:rPr>
                        <a:t> Kanser Değil</a:t>
                      </a:r>
                      <a:endParaRPr/>
                    </a:p>
                  </a:txBody>
                  <a:tcPr marL="91425" marR="91425" marT="91425" marB="91425">
                    <a:solidFill>
                      <a:srgbClr val="CC0000"/>
                    </a:solidFill>
                  </a:tcPr>
                </a:tc>
                <a:tc>
                  <a:txBody>
                    <a:bodyPr/>
                    <a:lstStyle/>
                    <a:p>
                      <a:pPr marL="0" lvl="0" indent="0" algn="l" rtl="0">
                        <a:spcBef>
                          <a:spcPts val="0"/>
                        </a:spcBef>
                        <a:spcAft>
                          <a:spcPts val="0"/>
                        </a:spcAft>
                        <a:buNone/>
                      </a:pPr>
                      <a:r>
                        <a:rPr lang="tr" b="1">
                          <a:solidFill>
                            <a:schemeClr val="dk1"/>
                          </a:solidFill>
                        </a:rPr>
                        <a:t>True Negative</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tr" b="1">
                          <a:solidFill>
                            <a:schemeClr val="dk1"/>
                          </a:solidFill>
                        </a:rPr>
                        <a:t>Gerçek:</a:t>
                      </a:r>
                      <a:r>
                        <a:rPr lang="tr">
                          <a:solidFill>
                            <a:schemeClr val="dk1"/>
                          </a:solidFill>
                        </a:rPr>
                        <a:t> Kanser Değil</a:t>
                      </a:r>
                      <a:endParaRPr>
                        <a:solidFill>
                          <a:schemeClr val="dk1"/>
                        </a:solidFill>
                      </a:endParaRPr>
                    </a:p>
                    <a:p>
                      <a:pPr marL="0" lvl="0" indent="0" algn="l" rtl="0">
                        <a:spcBef>
                          <a:spcPts val="0"/>
                        </a:spcBef>
                        <a:spcAft>
                          <a:spcPts val="0"/>
                        </a:spcAft>
                        <a:buNone/>
                      </a:pPr>
                      <a:r>
                        <a:rPr lang="tr" b="1">
                          <a:solidFill>
                            <a:schemeClr val="dk1"/>
                          </a:solidFill>
                        </a:rPr>
                        <a:t>Model Tahmini:</a:t>
                      </a:r>
                      <a:r>
                        <a:rPr lang="tr">
                          <a:solidFill>
                            <a:schemeClr val="dk1"/>
                          </a:solidFill>
                        </a:rPr>
                        <a:t> Kanser Değil</a:t>
                      </a:r>
                      <a:endParaRPr/>
                    </a:p>
                  </a:txBody>
                  <a:tcPr marL="91425" marR="91425" marT="91425" marB="91425">
                    <a:solidFill>
                      <a:srgbClr val="6AA84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F1 Skoru</a:t>
            </a:r>
            <a:endParaRPr/>
          </a:p>
        </p:txBody>
      </p:sp>
      <p:sp>
        <p:nvSpPr>
          <p:cNvPr id="229" name="Google Shape;229;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Precision ve Recall bazı durumlarda birbirileri yerine tercih edilebilecek yöntem olsa da her zaman modelde ikisinden hangisinin daha iyi sonuç vereceği bilinmeyebilir. F1 Skoru metriği Precision ve Recall metriklerinin harmonik ortalamasına eşit olduğundan bu iki metriği birleştirir.</a:t>
            </a:r>
            <a:endParaRPr/>
          </a:p>
          <a:p>
            <a:pPr marL="0" lvl="0" indent="0" algn="l" rtl="0">
              <a:spcBef>
                <a:spcPts val="1200"/>
              </a:spcBef>
              <a:spcAft>
                <a:spcPts val="1200"/>
              </a:spcAft>
              <a:buNone/>
            </a:pPr>
            <a:r>
              <a:rPr lang="tr"/>
              <a:t>Harmonik ortalama olmasının sebebi eğer aritmetik ortalama alınıyor olsaydı precision veya recall değerlerinden biri 0 ise, bu değerlerin ortalamaya katkısı olmayacaktı. Bunun yanı sıra harmonik ortalamada precision ve recall değerleri, F1 Skorunun yükselmesinde eşit rol oynamaktadır.</a:t>
            </a:r>
            <a:endParaRPr/>
          </a:p>
        </p:txBody>
      </p:sp>
      <p:pic>
        <p:nvPicPr>
          <p:cNvPr id="230" name="Google Shape;230;p37"/>
          <p:cNvPicPr preferRelativeResize="0"/>
          <p:nvPr/>
        </p:nvPicPr>
        <p:blipFill>
          <a:blip r:embed="rId3">
            <a:alphaModFix/>
          </a:blip>
          <a:stretch>
            <a:fillRect/>
          </a:stretch>
        </p:blipFill>
        <p:spPr>
          <a:xfrm>
            <a:off x="2283700" y="3099150"/>
            <a:ext cx="4576600" cy="15556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Sınıflandırma Eşikleri, ROC Eğrisi &amp; AUC</a:t>
            </a:r>
            <a:endParaRPr/>
          </a:p>
        </p:txBody>
      </p:sp>
      <p:sp>
        <p:nvSpPr>
          <p:cNvPr id="236" name="Google Shape;236;p38"/>
          <p:cNvSpPr txBox="1">
            <a:spLocks noGrp="1"/>
          </p:cNvSpPr>
          <p:nvPr>
            <p:ph type="body" idx="1"/>
          </p:nvPr>
        </p:nvSpPr>
        <p:spPr>
          <a:xfrm>
            <a:off x="311700" y="1152475"/>
            <a:ext cx="8520600" cy="3409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Sınıflandırma eşiği değiştikçe Karmaşıklık Matrisi değerleriniz de eşiğe bağlı olarak değişecektir. Modelin performansı eşiğe bağlı olarak değişeceğinden belli eşikler için belirli performans sonuçları bulunmaktadır.. Modelin performansını tam kapsamıyla ölçmek için ROC Eğrisine ve AUC’a bakılması gerekmektedir. </a:t>
            </a:r>
            <a:endParaRPr/>
          </a:p>
          <a:p>
            <a:pPr marL="0" lvl="0" indent="0" algn="l" rtl="0">
              <a:spcBef>
                <a:spcPts val="1200"/>
              </a:spcBef>
              <a:spcAft>
                <a:spcPts val="0"/>
              </a:spcAft>
              <a:buNone/>
            </a:pPr>
            <a:r>
              <a:rPr lang="tr" b="1"/>
              <a:t>ROC eğrisi:</a:t>
            </a:r>
            <a:r>
              <a:rPr lang="tr"/>
              <a:t> Tüm sınıflandırma eşiklerinde bir sınıflandırma modelinin performansını gösteren bir grafik</a:t>
            </a:r>
            <a:endParaRPr/>
          </a:p>
          <a:p>
            <a:pPr marL="0" lvl="0" indent="0" algn="l" rtl="0">
              <a:spcBef>
                <a:spcPts val="1200"/>
              </a:spcBef>
              <a:spcAft>
                <a:spcPts val="1200"/>
              </a:spcAft>
              <a:buNone/>
            </a:pPr>
            <a:r>
              <a:rPr lang="tr" b="1"/>
              <a:t>AUC: </a:t>
            </a:r>
            <a:r>
              <a:rPr lang="tr"/>
              <a:t>"ROC Eğrisinin Altındaki Alan" anlamına gelir. AUC, (0,0) ile (1,1) arasındaki tüm ROC eğrisinin altındaki tüm iki boyutlu alanı ölçer</a:t>
            </a:r>
            <a:endParaRPr/>
          </a:p>
        </p:txBody>
      </p:sp>
      <p:pic>
        <p:nvPicPr>
          <p:cNvPr id="237" name="Google Shape;237;p38"/>
          <p:cNvPicPr preferRelativeResize="0"/>
          <p:nvPr/>
        </p:nvPicPr>
        <p:blipFill rotWithShape="1">
          <a:blip r:embed="rId3">
            <a:alphaModFix/>
          </a:blip>
          <a:srcRect b="14295"/>
          <a:stretch/>
        </p:blipFill>
        <p:spPr>
          <a:xfrm>
            <a:off x="2027900" y="3073800"/>
            <a:ext cx="5088201" cy="176277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Sınıflandırma Eşikleri ve ROC Eğrisi &amp; AUC</a:t>
            </a:r>
            <a:endParaRPr/>
          </a:p>
        </p:txBody>
      </p:sp>
      <p:sp>
        <p:nvSpPr>
          <p:cNvPr id="243" name="Google Shape;243;p39"/>
          <p:cNvSpPr txBox="1">
            <a:spLocks noGrp="1"/>
          </p:cNvSpPr>
          <p:nvPr>
            <p:ph type="body" idx="1"/>
          </p:nvPr>
        </p:nvSpPr>
        <p:spPr>
          <a:xfrm>
            <a:off x="311700" y="1152475"/>
            <a:ext cx="41223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tr"/>
              <a:t>ROC Eğrisi’nin iki parametresi vardır:</a:t>
            </a:r>
            <a:endParaRPr/>
          </a:p>
          <a:p>
            <a:pPr marL="457200" lvl="0" indent="-310832" algn="l" rtl="0">
              <a:spcBef>
                <a:spcPts val="1200"/>
              </a:spcBef>
              <a:spcAft>
                <a:spcPts val="0"/>
              </a:spcAft>
              <a:buSzPct val="100000"/>
              <a:buAutoNum type="arabicPeriod"/>
            </a:pPr>
            <a:r>
              <a:rPr lang="tr"/>
              <a:t>True Positive Rate (TPR): Recall değeridir</a:t>
            </a:r>
            <a:endParaRPr/>
          </a:p>
          <a:p>
            <a:pPr marL="457200" lvl="0" indent="-310832" algn="l" rtl="0">
              <a:spcBef>
                <a:spcPts val="0"/>
              </a:spcBef>
              <a:spcAft>
                <a:spcPts val="0"/>
              </a:spcAft>
              <a:buSzPct val="100000"/>
              <a:buAutoNum type="arabicPeriod"/>
            </a:pPr>
            <a:r>
              <a:rPr lang="tr"/>
              <a:t>False Positive Rate(FPR): </a:t>
            </a:r>
            <a:r>
              <a:rPr lang="tr">
                <a:highlight>
                  <a:srgbClr val="C9DAF8"/>
                </a:highlight>
              </a:rPr>
              <a:t>”Negatif verilerin kaç tanesi yanlış tahmin edilmiş?”</a:t>
            </a:r>
            <a:r>
              <a:rPr lang="tr"/>
              <a:t> sorusuna cevap verir.</a:t>
            </a:r>
            <a:endParaRPr/>
          </a:p>
          <a:p>
            <a:pPr marL="0" lvl="0" indent="0" algn="l" rtl="0">
              <a:spcBef>
                <a:spcPts val="1200"/>
              </a:spcBef>
              <a:spcAft>
                <a:spcPts val="0"/>
              </a:spcAft>
              <a:buNone/>
            </a:pPr>
            <a:r>
              <a:rPr lang="tr"/>
              <a:t>Bir ROC eğrisi, farklı sınıflandırma eşiklerinde TPR'ye karşı FPR'yi çizer. Sınıflandırma eşiğinin düşürülmesi, daha fazla öğeyi pozitif olarak sınıflandırır, böylece hem False Pozitifleri hem de True Pozitifleri artırır. </a:t>
            </a:r>
            <a:endParaRPr/>
          </a:p>
          <a:p>
            <a:pPr marL="0" lvl="0" indent="0" algn="l" rtl="0">
              <a:spcBef>
                <a:spcPts val="1200"/>
              </a:spcBef>
              <a:spcAft>
                <a:spcPts val="1200"/>
              </a:spcAft>
              <a:buNone/>
            </a:pPr>
            <a:r>
              <a:rPr lang="tr"/>
              <a:t>Bir ROC eğrisindeki noktaları hesaplamak için, farklı sınıflandırma eşikleri ile bir lojistik regresyon modelini birçok kez değerlendirilmesi gerekir, ancak bu yöntem verimsiz olacaktır. Bu işi AUC kullanarak daha efektif şekilde gerçekleştirebiliriz.</a:t>
            </a:r>
            <a:endParaRPr/>
          </a:p>
        </p:txBody>
      </p:sp>
      <p:pic>
        <p:nvPicPr>
          <p:cNvPr id="244" name="Google Shape;244;p39"/>
          <p:cNvPicPr preferRelativeResize="0"/>
          <p:nvPr/>
        </p:nvPicPr>
        <p:blipFill>
          <a:blip r:embed="rId3">
            <a:alphaModFix/>
          </a:blip>
          <a:stretch>
            <a:fillRect/>
          </a:stretch>
        </p:blipFill>
        <p:spPr>
          <a:xfrm>
            <a:off x="4712650" y="1152487"/>
            <a:ext cx="4033925" cy="32004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Sınıflandırma Eşikleri ve ROC Eğrisi &amp; AUC</a:t>
            </a:r>
            <a:endParaRPr/>
          </a:p>
        </p:txBody>
      </p:sp>
      <p:sp>
        <p:nvSpPr>
          <p:cNvPr id="250" name="Google Shape;250;p40"/>
          <p:cNvSpPr txBox="1">
            <a:spLocks noGrp="1"/>
          </p:cNvSpPr>
          <p:nvPr>
            <p:ph type="body" idx="1"/>
          </p:nvPr>
        </p:nvSpPr>
        <p:spPr>
          <a:xfrm>
            <a:off x="311700" y="1152475"/>
            <a:ext cx="4102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AUC tüm olası sınıflandırma eşiklerinde toplu bir performans ölçüsü sağlar. Başka bir deyişle </a:t>
            </a:r>
            <a:r>
              <a:rPr lang="tr">
                <a:highlight>
                  <a:srgbClr val="C9DAF8"/>
                </a:highlight>
              </a:rPr>
              <a:t>AUC değerimiz modelimizin sınıfları ne kadar iyi sınıflandırdığını belirler</a:t>
            </a:r>
            <a:r>
              <a:rPr lang="tr"/>
              <a:t>.</a:t>
            </a:r>
            <a:endParaRPr/>
          </a:p>
          <a:p>
            <a:pPr marL="0" lvl="0" indent="0" algn="l" rtl="0">
              <a:spcBef>
                <a:spcPts val="1200"/>
              </a:spcBef>
              <a:spcAft>
                <a:spcPts val="0"/>
              </a:spcAft>
              <a:buNone/>
            </a:pPr>
            <a:r>
              <a:rPr lang="tr"/>
              <a:t>AUC değeri 0 ve 1 arasındadır. </a:t>
            </a:r>
            <a:endParaRPr/>
          </a:p>
          <a:p>
            <a:pPr marL="457200" lvl="0" indent="-317500" algn="l" rtl="0">
              <a:spcBef>
                <a:spcPts val="1200"/>
              </a:spcBef>
              <a:spcAft>
                <a:spcPts val="0"/>
              </a:spcAft>
              <a:buSzPts val="1400"/>
              <a:buChar char="●"/>
            </a:pPr>
            <a:r>
              <a:rPr lang="tr"/>
              <a:t>AUC = 0 durumunda model her sınıflandırmayı yanlış gerçekleştirmektedir</a:t>
            </a:r>
            <a:endParaRPr/>
          </a:p>
          <a:p>
            <a:pPr marL="457200" lvl="0" indent="-317500" algn="l" rtl="0">
              <a:spcBef>
                <a:spcPts val="0"/>
              </a:spcBef>
              <a:spcAft>
                <a:spcPts val="0"/>
              </a:spcAft>
              <a:buSzPts val="1400"/>
              <a:buChar char="●"/>
            </a:pPr>
            <a:r>
              <a:rPr lang="tr"/>
              <a:t>AUC = 1 durumunda model her sınıflandırmayı doğru gerçekleştirmektedir</a:t>
            </a:r>
            <a:endParaRPr/>
          </a:p>
          <a:p>
            <a:pPr marL="0" lvl="0" indent="0" algn="l" rtl="0">
              <a:spcBef>
                <a:spcPts val="1200"/>
              </a:spcBef>
              <a:spcAft>
                <a:spcPts val="1200"/>
              </a:spcAft>
              <a:buNone/>
            </a:pPr>
            <a:endParaRPr/>
          </a:p>
        </p:txBody>
      </p:sp>
      <p:pic>
        <p:nvPicPr>
          <p:cNvPr id="251" name="Google Shape;251;p40"/>
          <p:cNvPicPr preferRelativeResize="0"/>
          <p:nvPr/>
        </p:nvPicPr>
        <p:blipFill>
          <a:blip r:embed="rId3">
            <a:alphaModFix/>
          </a:blip>
          <a:stretch>
            <a:fillRect/>
          </a:stretch>
        </p:blipFill>
        <p:spPr>
          <a:xfrm>
            <a:off x="5015400" y="1300313"/>
            <a:ext cx="3616799" cy="31207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ctrTitle"/>
          </p:nvPr>
        </p:nvSpPr>
        <p:spPr>
          <a:xfrm>
            <a:off x="311700" y="1767900"/>
            <a:ext cx="8520600" cy="1607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tr"/>
              <a:t>Sık Kullanılan Sınıflandırma Algoritmaları</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11170</Words>
  <Application>Microsoft Macintosh PowerPoint</Application>
  <PresentationFormat>On-screen Show (16:9)</PresentationFormat>
  <Paragraphs>1165</Paragraphs>
  <Slides>165</Slides>
  <Notes>165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165</vt:i4>
      </vt:variant>
    </vt:vector>
  </HeadingPairs>
  <TitlesOfParts>
    <vt:vector size="172" baseType="lpstr">
      <vt:lpstr>Century</vt:lpstr>
      <vt:lpstr>Courier New</vt:lpstr>
      <vt:lpstr>Fira Sans ExtraBold</vt:lpstr>
      <vt:lpstr>Arial</vt:lpstr>
      <vt:lpstr>Roboto</vt:lpstr>
      <vt:lpstr>Georgia</vt:lpstr>
      <vt:lpstr>Simple Light</vt:lpstr>
      <vt:lpstr>Makine Öğrenmesine Giriş</vt:lpstr>
      <vt:lpstr>Kursa Başlamadan Önce</vt:lpstr>
      <vt:lpstr>Bu Eğitimde Neler Öğreneceksiniz</vt:lpstr>
      <vt:lpstr>Ali Yazıcı</vt:lpstr>
      <vt:lpstr>Kaynaklar</vt:lpstr>
      <vt:lpstr>Makine Öğrenmesi Nedir?</vt:lpstr>
      <vt:lpstr>Makine Öğrenmesi Anlam Ayrımı</vt:lpstr>
      <vt:lpstr>Makine Öğrenmesi Tipleri</vt:lpstr>
      <vt:lpstr>Makine Öğrenmesi Karşılaştırma</vt:lpstr>
      <vt:lpstr>Makine Öğrenmesi Algoritmaları</vt:lpstr>
      <vt:lpstr>Makine Öğrenmesi Uygulamaları</vt:lpstr>
      <vt:lpstr>Makine Öğrenmesinde Matematik</vt:lpstr>
      <vt:lpstr>Lineer Cebir</vt:lpstr>
      <vt:lpstr>Olasılık ve İstatistik</vt:lpstr>
      <vt:lpstr>Veri Bilimi</vt:lpstr>
      <vt:lpstr>Veri ile Çalışmak</vt:lpstr>
      <vt:lpstr>Feature Engineering</vt:lpstr>
      <vt:lpstr>Model Eğitimi</vt:lpstr>
      <vt:lpstr>Makine Öğrenmesi Projesi Adımları</vt:lpstr>
      <vt:lpstr>Büyük resme bakış ve projeyi anlamak</vt:lpstr>
      <vt:lpstr>Veri toplamak</vt:lpstr>
      <vt:lpstr>Veriyi incelemek ve görselleştirmek</vt:lpstr>
      <vt:lpstr>Veriyi Modele Uygun Hale getirmek</vt:lpstr>
      <vt:lpstr>Model seçimi ve modelin eğitimi</vt:lpstr>
      <vt:lpstr>Başarı Performansları: Sınıflandırma Metrikleri</vt:lpstr>
      <vt:lpstr>Başarı Performansları: Regresyon Metrikleri</vt:lpstr>
      <vt:lpstr>Modelin optimize edilmesi</vt:lpstr>
      <vt:lpstr>Modelin canlıya alınması (Deployment)</vt:lpstr>
      <vt:lpstr>Makine Öğrenmesi Terminolojileri</vt:lpstr>
      <vt:lpstr>Cross Validation</vt:lpstr>
      <vt:lpstr>Bias - Variance Tradeoff</vt:lpstr>
      <vt:lpstr>Early Stopping</vt:lpstr>
      <vt:lpstr>Makine Öğrenmesinde Kullanılan Araçlar</vt:lpstr>
      <vt:lpstr>Makine Öğrenmesinde Kullanılan Araçlar</vt:lpstr>
      <vt:lpstr>Makine Öğrenmesinde Kullanılan Araçlar</vt:lpstr>
      <vt:lpstr>Makine Öğrenmesinde Kullanılan Araçlar</vt:lpstr>
      <vt:lpstr>Makine Öğrenmesinde Kullanılan Araçlar</vt:lpstr>
      <vt:lpstr>Makine Öğrenmesinde Kullanılan Araçlar</vt:lpstr>
      <vt:lpstr>Veri Setleri</vt:lpstr>
      <vt:lpstr>Kaggle</vt:lpstr>
      <vt:lpstr>UCI</vt:lpstr>
      <vt:lpstr>Bölüm 2</vt:lpstr>
      <vt:lpstr>Bugün Neler Öğreneceğiz?</vt:lpstr>
      <vt:lpstr>Kaynaklar</vt:lpstr>
      <vt:lpstr>Regresyon Nedir?</vt:lpstr>
      <vt:lpstr>Regresyon Çeşitleri?</vt:lpstr>
      <vt:lpstr>Basit Lineer Regresyon</vt:lpstr>
      <vt:lpstr>Çoklu Lineer Regresyon</vt:lpstr>
      <vt:lpstr>Polynomial Regresyon</vt:lpstr>
      <vt:lpstr>Regresyon Modelinin Performansını Ölçmek</vt:lpstr>
      <vt:lpstr>Regresyon Modelinin Performansını Ölçmek - Hata Kavramı </vt:lpstr>
      <vt:lpstr>R-squared (R²)</vt:lpstr>
      <vt:lpstr>Mean Absolute Error (MAE)</vt:lpstr>
      <vt:lpstr>Mean Squared Error (MSE)</vt:lpstr>
      <vt:lpstr>Mean Squared Error (MSE)</vt:lpstr>
      <vt:lpstr>Model Eğitiminde Karşılaşabileceğini Hatalar</vt:lpstr>
      <vt:lpstr>Underfitting &amp; Overfitting</vt:lpstr>
      <vt:lpstr>Underfitting &amp; Overfitting</vt:lpstr>
      <vt:lpstr>Bias/Variance Tradeoff</vt:lpstr>
      <vt:lpstr>Engellemek İçin Neler Yapılabilir?</vt:lpstr>
      <vt:lpstr>Hata Azaltma Yöntemleri</vt:lpstr>
      <vt:lpstr>Verimizi Eğitim-Test-Validasyon Olarak Ayırmak</vt:lpstr>
      <vt:lpstr>Erken Durdurma (Early Stopping)</vt:lpstr>
      <vt:lpstr>Gradient Descent Algoritması</vt:lpstr>
      <vt:lpstr>Gradient Descent Algoritması</vt:lpstr>
      <vt:lpstr>Regülarizasyon</vt:lpstr>
      <vt:lpstr>Regülarizasyon</vt:lpstr>
      <vt:lpstr>Regülarizasyon</vt:lpstr>
      <vt:lpstr>Hiper Parametre Tanımları</vt:lpstr>
      <vt:lpstr>Cross Validation</vt:lpstr>
      <vt:lpstr>Colab Zamanı!</vt:lpstr>
      <vt:lpstr>PowerPoint Presentation</vt:lpstr>
      <vt:lpstr>Kursa Başlamadan Önce</vt:lpstr>
      <vt:lpstr>Kaynaklar</vt:lpstr>
      <vt:lpstr>Bugün Neler Öğreneceğiz?</vt:lpstr>
      <vt:lpstr>Bugün Neler Öğreneceğiz?</vt:lpstr>
      <vt:lpstr>Sınıflandırma Nedir?</vt:lpstr>
      <vt:lpstr>Lojistik Regresyon</vt:lpstr>
      <vt:lpstr>Lojistik Regresyon</vt:lpstr>
      <vt:lpstr>Aktivasyon Fonksiyonu</vt:lpstr>
      <vt:lpstr>Aktivasyon Fonksiyonu Nedir?</vt:lpstr>
      <vt:lpstr>Sigmoid Function</vt:lpstr>
      <vt:lpstr>İkiden Fazla Sınıfımız Olduğunda Ne Yapılmalıdır?</vt:lpstr>
      <vt:lpstr>Sınıflandırma Modelinin Performansını Ölçmek</vt:lpstr>
      <vt:lpstr>Sınıflandırma Eşikleri (Thresholding)</vt:lpstr>
      <vt:lpstr>True vs False &amp; Positive vs Negative</vt:lpstr>
      <vt:lpstr>Karmaşıklık Matrisi</vt:lpstr>
      <vt:lpstr>Accuracy </vt:lpstr>
      <vt:lpstr>Neden Accuracy Tek Başına Yeterli Değil?</vt:lpstr>
      <vt:lpstr>Precision &amp; Recall</vt:lpstr>
      <vt:lpstr>Precision &amp; Recall Hesaplaması</vt:lpstr>
      <vt:lpstr>Precision ve Recall Ne Zaman Kullanılmalı?</vt:lpstr>
      <vt:lpstr>Karmaşıklık Matrisi - Precision</vt:lpstr>
      <vt:lpstr>Karmaşıklık Matrisi - Recall</vt:lpstr>
      <vt:lpstr>F1 Skoru</vt:lpstr>
      <vt:lpstr>Sınıflandırma Eşikleri, ROC Eğrisi &amp; AUC</vt:lpstr>
      <vt:lpstr>Sınıflandırma Eşikleri ve ROC Eğrisi &amp; AUC</vt:lpstr>
      <vt:lpstr>Sınıflandırma Eşikleri ve ROC Eğrisi &amp; AUC</vt:lpstr>
      <vt:lpstr>Sık Kullanılan Sınıflandırma Algoritmaları</vt:lpstr>
      <vt:lpstr>K-Nearest Neighbors</vt:lpstr>
      <vt:lpstr>K-Nearest Neighbors</vt:lpstr>
      <vt:lpstr>K-Nearest Neighbors</vt:lpstr>
      <vt:lpstr>K-Nearest Neighbors</vt:lpstr>
      <vt:lpstr>Support Vector Machine (SVM)</vt:lpstr>
      <vt:lpstr>Support Vector Machine (SVM)</vt:lpstr>
      <vt:lpstr>Hard Margin ve Soft Margin</vt:lpstr>
      <vt:lpstr>Hard Margin &amp; Soft Margin</vt:lpstr>
      <vt:lpstr>SVM Çekirdek Hilesi</vt:lpstr>
      <vt:lpstr>SVM Çekirdek Hilesi</vt:lpstr>
      <vt:lpstr>Colab Zamanı!</vt:lpstr>
      <vt:lpstr>Karar Agaçlarına Giriş</vt:lpstr>
      <vt:lpstr>Kursa Başlamadan Önce</vt:lpstr>
      <vt:lpstr>Kaynaklar</vt:lpstr>
      <vt:lpstr>Karar Ağaçları</vt:lpstr>
      <vt:lpstr>Karar Ağaçlarının Yapısı</vt:lpstr>
      <vt:lpstr>Karar Ağaçları Uygulaması</vt:lpstr>
      <vt:lpstr>Karar Ağaçları Uygulaması</vt:lpstr>
      <vt:lpstr>Karar Ağacı Uygulama</vt:lpstr>
      <vt:lpstr>Karar Ağaçları Nasıl Hesaplanır</vt:lpstr>
      <vt:lpstr>Gini Index</vt:lpstr>
      <vt:lpstr>Entropi</vt:lpstr>
      <vt:lpstr>Karar Ağaçları Avantajları</vt:lpstr>
      <vt:lpstr>Karar Agaclari Gorsellestirmesi</vt:lpstr>
      <vt:lpstr>Ensemble Learning</vt:lpstr>
      <vt:lpstr>Bootstrapping</vt:lpstr>
      <vt:lpstr>Bagging</vt:lpstr>
      <vt:lpstr>Random Forest</vt:lpstr>
      <vt:lpstr>Boosting</vt:lpstr>
      <vt:lpstr>Boosting Uygulamasi</vt:lpstr>
      <vt:lpstr>PowerPoint Presentation</vt:lpstr>
      <vt:lpstr>XGBoost</vt:lpstr>
      <vt:lpstr>Bölüm 5</vt:lpstr>
      <vt:lpstr>Bugün Ne Konuşacağız?</vt:lpstr>
      <vt:lpstr>Kaynaklar</vt:lpstr>
      <vt:lpstr>Denetimli Öğrenme (Supervised Learning)</vt:lpstr>
      <vt:lpstr>Denetimli Öğrenme Algoritma ve Mimarileri</vt:lpstr>
      <vt:lpstr>Denetimsiz Öğrenme (Unsupervised Learning)</vt:lpstr>
      <vt:lpstr>Neden Unsupervised Learning Kullanıyoruz?</vt:lpstr>
      <vt:lpstr>Unsupervised Learning Algoritmaları</vt:lpstr>
      <vt:lpstr>Görselleştirme ve  Boyut Azaltma</vt:lpstr>
      <vt:lpstr>Principal Component Analysis (PCA)</vt:lpstr>
      <vt:lpstr>Adım Adım PCA</vt:lpstr>
      <vt:lpstr>t-Distributed Stochastic Neighbor Embedding (t-SNE)</vt:lpstr>
      <vt:lpstr>Kümeleme</vt:lpstr>
      <vt:lpstr>Kümeleme (Clustering)</vt:lpstr>
      <vt:lpstr>Clustering Tipleri</vt:lpstr>
      <vt:lpstr>Affinity Propagation</vt:lpstr>
      <vt:lpstr>Hierarchical Clustering</vt:lpstr>
      <vt:lpstr>Hierarchical Clustering </vt:lpstr>
      <vt:lpstr>Hierarchical Clustering and Dendrogram</vt:lpstr>
      <vt:lpstr>Density-based Clustering</vt:lpstr>
      <vt:lpstr>Centroid-based Clustering</vt:lpstr>
      <vt:lpstr>K-Means Clustering</vt:lpstr>
      <vt:lpstr>K-Means Clustering</vt:lpstr>
      <vt:lpstr>K-Means Clustering</vt:lpstr>
      <vt:lpstr>Adım Adım K-Means Clustering</vt:lpstr>
      <vt:lpstr>Optimum k Değerini Belirlemek: Elbow Method </vt:lpstr>
      <vt:lpstr>Silhouette Score</vt:lpstr>
      <vt:lpstr>Adım Adım K-Means </vt:lpstr>
      <vt:lpstr>Adım Adım K-Means </vt:lpstr>
      <vt:lpstr>Adım Adım K-Means </vt:lpstr>
      <vt:lpstr>K-NN ve K-Means Algoritmaları</vt:lpstr>
      <vt:lpstr>Mini Batch K-Means</vt:lpstr>
      <vt:lpstr>Mini Batch K-Means Clustering</vt:lpstr>
      <vt:lpstr>K-Means Clustering ve Mini Batch K-Means Clustering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Makine Öğrenmesine Giriş</dc:title>
  <cp:lastModifiedBy>Ali YAZICI</cp:lastModifiedBy>
  <cp:revision>4</cp:revision>
  <dcterms:modified xsi:type="dcterms:W3CDTF">2023-11-09T11:24:30Z</dcterms:modified>
</cp:coreProperties>
</file>